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98" r:id="rId6"/>
    <p:sldId id="299" r:id="rId7"/>
    <p:sldId id="300" r:id="rId8"/>
    <p:sldId id="307" r:id="rId9"/>
    <p:sldId id="308" r:id="rId10"/>
    <p:sldId id="301" r:id="rId11"/>
    <p:sldId id="309" r:id="rId12"/>
    <p:sldId id="311" r:id="rId13"/>
    <p:sldId id="310" r:id="rId14"/>
    <p:sldId id="312" r:id="rId15"/>
    <p:sldId id="314" r:id="rId16"/>
    <p:sldId id="313" r:id="rId17"/>
    <p:sldId id="302" r:id="rId18"/>
    <p:sldId id="315" r:id="rId19"/>
    <p:sldId id="303" r:id="rId20"/>
    <p:sldId id="304" r:id="rId21"/>
    <p:sldId id="316" r:id="rId22"/>
    <p:sldId id="317" r:id="rId23"/>
    <p:sldId id="318" r:id="rId24"/>
    <p:sldId id="319" r:id="rId25"/>
    <p:sldId id="320" r:id="rId26"/>
    <p:sldId id="321" r:id="rId27"/>
    <p:sldId id="305" r:id="rId28"/>
    <p:sldId id="306" r:id="rId29"/>
    <p:sldId id="260" r:id="rId30"/>
    <p:sldId id="29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5" autoAdjust="0"/>
    <p:restoredTop sz="81486" autoAdjust="0"/>
  </p:normalViewPr>
  <p:slideViewPr>
    <p:cSldViewPr snapToGrid="0" snapToObjects="1">
      <p:cViewPr>
        <p:scale>
          <a:sx n="100" d="100"/>
          <a:sy n="100" d="100"/>
        </p:scale>
        <p:origin x="-2148"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a:t>
            </a:r>
            <a:r>
              <a:rPr lang="en-US" baseline="0" dirty="0" smtClean="0"/>
              <a:t> you should understand the following about OCD in children and adolescents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though subdividing patients according to age of onset has proven to be useful in identifying more homogenous subgroups, a dimensional approach has proven to be of even greater value. Factor-analytic studies have reduced OCD symptoms to a few consistent and clinically meaningful dimensions: contamination/cleaning, obsessions/checking, symmetry/ordering, and hoarding (</a:t>
            </a:r>
            <a:r>
              <a:rPr lang="en-US" sz="1200" kern="1200" dirty="0" err="1" smtClean="0">
                <a:solidFill>
                  <a:schemeClr val="tx1"/>
                </a:solidFill>
                <a:effectLst/>
                <a:latin typeface="+mn-lt"/>
                <a:ea typeface="+mn-ea"/>
                <a:cs typeface="+mn-cs"/>
              </a:rPr>
              <a:t>Mataix</a:t>
            </a:r>
            <a:r>
              <a:rPr lang="en-US" sz="1200" kern="1200" dirty="0" smtClean="0">
                <a:solidFill>
                  <a:schemeClr val="tx1"/>
                </a:solidFill>
                <a:effectLst/>
                <a:latin typeface="+mn-lt"/>
                <a:ea typeface="+mn-ea"/>
                <a:cs typeface="+mn-cs"/>
              </a:rPr>
              <a:t>-Cols et al, 2005). </a:t>
            </a:r>
            <a:endParaRPr lang="en-US" dirty="0" smtClean="0"/>
          </a:p>
          <a:p>
            <a:r>
              <a:rPr lang="en-US" sz="1200" kern="1200" dirty="0" smtClean="0">
                <a:solidFill>
                  <a:schemeClr val="tx1"/>
                </a:solidFill>
                <a:effectLst/>
                <a:latin typeface="+mn-lt"/>
                <a:ea typeface="+mn-ea"/>
                <a:cs typeface="+mn-cs"/>
              </a:rPr>
              <a:t>These symptom dimensions, which are similar in all age groups (Bloch et al, 2008), can be understood as overlapping clinical features that may be continuous with "normal" worries first evident in childhood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et al, 2009), are temporally stable, and correlate with various genetic, neuroimaging and treatment response variables (</a:t>
            </a:r>
            <a:r>
              <a:rPr lang="en-US" sz="1200" kern="1200" dirty="0" err="1" smtClean="0">
                <a:solidFill>
                  <a:schemeClr val="tx1"/>
                </a:solidFill>
                <a:effectLst/>
                <a:latin typeface="+mn-lt"/>
                <a:ea typeface="+mn-ea"/>
                <a:cs typeface="+mn-cs"/>
              </a:rPr>
              <a:t>Mataix</a:t>
            </a:r>
            <a:r>
              <a:rPr lang="en-US" sz="1200" kern="1200" dirty="0" smtClean="0">
                <a:solidFill>
                  <a:schemeClr val="tx1"/>
                </a:solidFill>
                <a:effectLst/>
                <a:latin typeface="+mn-lt"/>
                <a:ea typeface="+mn-ea"/>
                <a:cs typeface="+mn-cs"/>
              </a:rPr>
              <a:t>-Cols et al, 2005). </a:t>
            </a:r>
            <a:endParaRPr lang="en-US" dirty="0" smtClean="0"/>
          </a:p>
          <a:p>
            <a:r>
              <a:rPr lang="en-US" sz="1200" kern="1200" dirty="0" smtClean="0">
                <a:solidFill>
                  <a:schemeClr val="tx1"/>
                </a:solidFill>
                <a:effectLst/>
                <a:latin typeface="+mn-lt"/>
                <a:ea typeface="+mn-ea"/>
                <a:cs typeface="+mn-cs"/>
              </a:rPr>
              <a:t>For instance, some studies have reported that early-onset OCD patients show higher severity in the following symptom dimensions: aggressive obsessions and related compulsions; sexual and religious obsessions and related compulsions; and symmetry, ordering and arranging obsessions and compulsions (</a:t>
            </a:r>
            <a:r>
              <a:rPr lang="en-US" sz="1200" kern="1200" dirty="0" err="1" smtClean="0">
                <a:solidFill>
                  <a:schemeClr val="tx1"/>
                </a:solidFill>
                <a:effectLst/>
                <a:latin typeface="+mn-lt"/>
                <a:ea typeface="+mn-ea"/>
                <a:cs typeface="+mn-cs"/>
              </a:rPr>
              <a:t>Rosário</a:t>
            </a:r>
            <a:r>
              <a:rPr lang="en-US" sz="1200" kern="1200" dirty="0" smtClean="0">
                <a:solidFill>
                  <a:schemeClr val="tx1"/>
                </a:solidFill>
                <a:effectLst/>
                <a:latin typeface="+mn-lt"/>
                <a:ea typeface="+mn-ea"/>
                <a:cs typeface="+mn-cs"/>
              </a:rPr>
              <a:t>- Campos et al, 2005;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et al, 2009).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Add </a:t>
            </a:r>
            <a:r>
              <a:rPr lang="en-US" dirty="0" err="1" smtClean="0"/>
              <a:t>pg</a:t>
            </a:r>
            <a:r>
              <a:rPr lang="en-US" dirty="0" smtClean="0"/>
              <a:t> 6 video</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Moreover, there is a group of disorders that seems to represent a clinical continuum (i.e., intrusive thoughts, anxiety and repetitive behaviors) and to share genetic and </a:t>
            </a:r>
            <a:r>
              <a:rPr lang="en-US" sz="1200" kern="1200" dirty="0" err="1" smtClean="0">
                <a:solidFill>
                  <a:schemeClr val="tx1"/>
                </a:solidFill>
                <a:effectLst/>
                <a:latin typeface="+mn-lt"/>
                <a:ea typeface="+mn-ea"/>
                <a:cs typeface="+mn-cs"/>
              </a:rPr>
              <a:t>physiopathologic</a:t>
            </a:r>
            <a:r>
              <a:rPr lang="en-US" sz="1200" kern="1200" dirty="0" smtClean="0">
                <a:solidFill>
                  <a:schemeClr val="tx1"/>
                </a:solidFill>
                <a:effectLst/>
                <a:latin typeface="+mn-lt"/>
                <a:ea typeface="+mn-ea"/>
                <a:cs typeface="+mn-cs"/>
              </a:rPr>
              <a:t> mechanisms with OCD. These disorders have been named obsessive-compulsive spectrum disorders and include OCD, body </a:t>
            </a:r>
            <a:r>
              <a:rPr lang="en-US" sz="1200" kern="1200" dirty="0" err="1" smtClean="0">
                <a:solidFill>
                  <a:schemeClr val="tx1"/>
                </a:solidFill>
                <a:effectLst/>
                <a:latin typeface="+mn-lt"/>
                <a:ea typeface="+mn-ea"/>
                <a:cs typeface="+mn-cs"/>
              </a:rPr>
              <a:t>dysmorphic</a:t>
            </a:r>
            <a:r>
              <a:rPr lang="en-US" sz="1200" kern="1200" dirty="0" smtClean="0">
                <a:solidFill>
                  <a:schemeClr val="tx1"/>
                </a:solidFill>
                <a:effectLst/>
                <a:latin typeface="+mn-lt"/>
                <a:ea typeface="+mn-ea"/>
                <a:cs typeface="+mn-cs"/>
              </a:rPr>
              <a:t> disorder, tic disorders, trichotillomania, and impulse control disorders (</a:t>
            </a:r>
            <a:r>
              <a:rPr lang="en-US" sz="1200" kern="1200" dirty="0" err="1" smtClean="0">
                <a:solidFill>
                  <a:schemeClr val="tx1"/>
                </a:solidFill>
                <a:effectLst/>
                <a:latin typeface="+mn-lt"/>
                <a:ea typeface="+mn-ea"/>
                <a:cs typeface="+mn-cs"/>
              </a:rPr>
              <a:t>Bienvenu</a:t>
            </a:r>
            <a:r>
              <a:rPr lang="en-US" sz="1200" kern="1200" dirty="0" smtClean="0">
                <a:solidFill>
                  <a:schemeClr val="tx1"/>
                </a:solidFill>
                <a:effectLst/>
                <a:latin typeface="+mn-lt"/>
                <a:ea typeface="+mn-ea"/>
                <a:cs typeface="+mn-cs"/>
              </a:rPr>
              <a:t> et al, 2012).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Similar to adults with OCD, 60% to 80% of affected children and adolescents have one or more comorbid psychiatric disorders. Some of the most common are tic disorders, attention deficit hyperactivity disorder (ADHD), other anxiety disorders, mood and eating disorders (Geller, 2006).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The association between OCD and tic disorders is the most striking. OCD children have reported rates of tics ranging from 20% to 59%, compared to 9% and 6% in adolescents and adults, respectively. Similarly, 48% of early-onset adult OCD patients have tics or Tourette’s syndrome, compared to 10% of those with a late-onset (Rosario-Campos et al, 2001). The impact of this association has led some to describe a “tic-related OCD” subgroup, characterized by a higher risk of transmission of both subclinical OCD and tics among first-degree relatives of OCD </a:t>
            </a:r>
            <a:r>
              <a:rPr lang="en-US" sz="1200" kern="1200" dirty="0" err="1" smtClean="0">
                <a:solidFill>
                  <a:schemeClr val="tx1"/>
                </a:solidFill>
                <a:effectLst/>
                <a:latin typeface="+mn-lt"/>
                <a:ea typeface="+mn-ea"/>
                <a:cs typeface="+mn-cs"/>
              </a:rPr>
              <a:t>probands</a:t>
            </a:r>
            <a:r>
              <a:rPr lang="en-US" sz="1200" kern="1200" dirty="0" smtClean="0">
                <a:solidFill>
                  <a:schemeClr val="tx1"/>
                </a:solidFill>
                <a:effectLst/>
                <a:latin typeface="+mn-lt"/>
                <a:ea typeface="+mn-ea"/>
                <a:cs typeface="+mn-cs"/>
              </a:rPr>
              <a:t>; higher male frequency; earlier age at onset; and a differential treatment response (Rosario et al, 2008). </a:t>
            </a:r>
            <a:endParaRPr lang="en-US" dirty="0" smtClean="0"/>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course of OCD is heterogeneous. The onset of symptoms can be abrupt or insidious, and content varies considerably from patient to patient. It is also frequent for symptoms to change over time, even though they often maintain a certain thematic consistency (Miguel et al, 2005).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 to what happens in adults, a long time may elapse until the diagnosis is made and treatment started. Studies have reported an average of 2.5 years from the onset of symptoms to diagnosis in the US (Geller et al, 2006) and even longer in Germany (</a:t>
            </a:r>
            <a:r>
              <a:rPr lang="en-US" sz="1200" kern="1200" dirty="0" err="1" smtClean="0">
                <a:solidFill>
                  <a:schemeClr val="tx1"/>
                </a:solidFill>
                <a:effectLst/>
                <a:latin typeface="+mn-lt"/>
                <a:ea typeface="+mn-ea"/>
                <a:cs typeface="+mn-cs"/>
              </a:rPr>
              <a:t>Walitza</a:t>
            </a:r>
            <a:r>
              <a:rPr lang="en-US" sz="1200" kern="1200" dirty="0" smtClean="0">
                <a:solidFill>
                  <a:schemeClr val="tx1"/>
                </a:solidFill>
                <a:effectLst/>
                <a:latin typeface="+mn-lt"/>
                <a:ea typeface="+mn-ea"/>
                <a:cs typeface="+mn-cs"/>
              </a:rPr>
              <a:t> et al, 2011). One of the reasons for this delay is secrecy. Patients often feel ashamed or guilty about their symptoms or behaviors and conceal them until they interfere with their daily functioning. Mild or moderate cases may only be diagnosed through indirect signs like an increase in the time needed to complete school tasks, isolation, or severely chapped skin as a result of washing compulsions (Rosario et al, 2008). In other cases, symptoms may resemble normal childhood routines. In fact, some repetitive behaviors may be normal in some developmental stages. Young children engage in a significant amount of ritualistic, repetitive, and compulsive-like activities that appear to be part of their normal behavioral repertoire; they often have a rigid routine at bedtime, mealtimes and at school. Various aspects of children's ritualistic and compulsive- like behaviors have been associated with children's fears and phobias. Therefore, OCD could be conceptualized as a pathological condition with continuity with normal behaviors during different developmental periods (Evans et al, 2002).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9-year longitudinal study assessing 145 children and adolescents with OCD revealed that the most common diagnoses at follow-up were generalized anxiety disorder (25%), followed by depressive disorders (16%) and a tic disorders (16%). Approximately two-thirds rated themselves as very much or much improved in relation to their OCD. Almost half (49%) of the participants reported that they needed further treatment. The largest predictor of persistence of OCD at follow- up in this sample was duration of the illness. Severity at baseline did not predict persistence. The impact of OCD on functional impairment and quality of life was mild to moderate (</a:t>
            </a:r>
            <a:r>
              <a:rPr lang="en-US" sz="1200" kern="1200" dirty="0" err="1" smtClean="0">
                <a:solidFill>
                  <a:schemeClr val="tx1"/>
                </a:solidFill>
                <a:effectLst/>
                <a:latin typeface="+mn-lt"/>
                <a:ea typeface="+mn-ea"/>
                <a:cs typeface="+mn-cs"/>
              </a:rPr>
              <a:t>Micali</a:t>
            </a:r>
            <a:r>
              <a:rPr lang="en-US" sz="1200" kern="1200" dirty="0" smtClean="0">
                <a:solidFill>
                  <a:schemeClr val="tx1"/>
                </a:solidFill>
                <a:effectLst/>
                <a:latin typeface="+mn-lt"/>
                <a:ea typeface="+mn-ea"/>
                <a:cs typeface="+mn-cs"/>
              </a:rPr>
              <a:t> et al, 2010). These findings suggest that pediatric OCD is a chronic or relapsing/remitting disorder that has long-term treatment implications. Other studies have shown that some children become subclinical over time (Stewart et al, 2004) and that children have a very favorable outcome when treated early (AACAP, 2012).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Considering the secrecy surrounding OCD symptoms, it is important for family members to pay attention to early signs of ritualistic behaviors becoming troublesome. Table F.3.2 lists some questions that may help screening for OCD.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24233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OCD is suspected, a comprehensive clinical evaluation – including detailed interviews with parents and, if possible teachers – is required in order to assess the compulsions, obsessions and sensory phenomena. In younger children, OCD features might appear subtly during play activities or drawing. It is vital to differentiate between obsessive compulsive symptoms and normal childhood ritualistic behavior, typical of specific developmental phases, such as mealtime or bedtime rituals. In this regard, detailed information about degree of distress, impairment and time consumed performing rituals should provide enough data to decide whether or not treatment is warranted. Moreover, it is also important to assess insight and the family’s perception of the symptoms, as well as how family members deal with the patient. </a:t>
            </a:r>
            <a:endParaRPr lang="en-US" dirty="0" smtClean="0"/>
          </a:p>
          <a:p>
            <a:r>
              <a:rPr lang="en-US" sz="1200" kern="1200" dirty="0" smtClean="0">
                <a:solidFill>
                  <a:schemeClr val="tx1"/>
                </a:solidFill>
                <a:effectLst/>
                <a:latin typeface="+mn-lt"/>
                <a:ea typeface="+mn-ea"/>
                <a:cs typeface="+mn-cs"/>
              </a:rPr>
              <a:t>Rating scales are useful to obtain detailed information regarding OCD symptoms, tics, and other aspects relevant to the diagnosis. Scales are also used to assess severity at baseline and to evaluate improvement in a more objective way during follow up treatment. Some of these instruments are listed on Table F.3.3, which are in the public domain and can be obtained from the authors upon request.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Genetic </a:t>
            </a:r>
            <a:endParaRPr lang="en-US" dirty="0" smtClean="0"/>
          </a:p>
          <a:p>
            <a:r>
              <a:rPr lang="en-US" sz="1200" kern="1200" dirty="0" smtClean="0">
                <a:solidFill>
                  <a:schemeClr val="tx1"/>
                </a:solidFill>
                <a:effectLst/>
                <a:latin typeface="+mn-lt"/>
                <a:ea typeface="+mn-ea"/>
                <a:cs typeface="+mn-cs"/>
              </a:rPr>
              <a:t>Contrary to what was believed for many years − that OCD was essentially an environmentally caused illness − twin, family, segregation and linkage studies have shown that OCD runs in families and this is largely accounted for by genetic factors, with heritability in the range of 45% to 65% (van </a:t>
            </a:r>
            <a:r>
              <a:rPr lang="en-US" sz="1200" kern="1200" dirty="0" err="1" smtClean="0">
                <a:solidFill>
                  <a:schemeClr val="tx1"/>
                </a:solidFill>
                <a:effectLst/>
                <a:latin typeface="+mn-lt"/>
                <a:ea typeface="+mn-ea"/>
                <a:cs typeface="+mn-cs"/>
              </a:rPr>
              <a:t>Grootheest</a:t>
            </a:r>
            <a:r>
              <a:rPr lang="en-US" sz="1200" kern="1200" dirty="0" smtClean="0">
                <a:solidFill>
                  <a:schemeClr val="tx1"/>
                </a:solidFill>
                <a:effectLst/>
                <a:latin typeface="+mn-lt"/>
                <a:ea typeface="+mn-ea"/>
                <a:cs typeface="+mn-cs"/>
              </a:rPr>
              <a:t> et al, 2005). Genetic-family studies have shown that the earlier the onset of OCD symptoms in the </a:t>
            </a:r>
            <a:r>
              <a:rPr lang="en-US" sz="1200" kern="1200" dirty="0" err="1" smtClean="0">
                <a:solidFill>
                  <a:schemeClr val="tx1"/>
                </a:solidFill>
                <a:effectLst/>
                <a:latin typeface="+mn-lt"/>
                <a:ea typeface="+mn-ea"/>
                <a:cs typeface="+mn-cs"/>
              </a:rPr>
              <a:t>probands</a:t>
            </a:r>
            <a:r>
              <a:rPr lang="en-US" sz="1200" kern="1200" dirty="0" smtClean="0">
                <a:solidFill>
                  <a:schemeClr val="tx1"/>
                </a:solidFill>
                <a:effectLst/>
                <a:latin typeface="+mn-lt"/>
                <a:ea typeface="+mn-ea"/>
                <a:cs typeface="+mn-cs"/>
              </a:rPr>
              <a:t> the higher the risk for first-degree family members to have obsessive compulsive symptoms, OCD, tics or Tourette’s disorder (Rosario-Campos et al, 2005). Conversely, twin studies have shown that concordance rates for monozygotic twins are significantly higher than for dizygotic twins. Considering that concordance rates are not 100%, genetic studies also demonstrate that non- genetic factors are also important in the etiology of OCD. </a:t>
            </a:r>
            <a:endParaRPr lang="en-US" dirty="0" smtClean="0"/>
          </a:p>
          <a:p>
            <a:r>
              <a:rPr lang="en-US" sz="1200" kern="1200" dirty="0" smtClean="0">
                <a:solidFill>
                  <a:schemeClr val="tx1"/>
                </a:solidFill>
                <a:effectLst/>
                <a:latin typeface="+mn-lt"/>
                <a:ea typeface="+mn-ea"/>
                <a:cs typeface="+mn-cs"/>
              </a:rPr>
              <a:t>Genetic linkage studies have identified regions of the genome likely to contain susceptibility loci for OCD on chromosomes 1q, 3q, 6q, 7p, 9p, 10p, and 15q. Many candidate gene studies have been conducted, mostly focusing on serotonergic, </a:t>
            </a:r>
            <a:r>
              <a:rPr lang="en-US" sz="1200" kern="1200" dirty="0" err="1" smtClean="0">
                <a:solidFill>
                  <a:schemeClr val="tx1"/>
                </a:solidFill>
                <a:effectLst/>
                <a:latin typeface="+mn-lt"/>
                <a:ea typeface="+mn-ea"/>
                <a:cs typeface="+mn-cs"/>
              </a:rPr>
              <a:t>glutamatergic</a:t>
            </a:r>
            <a:r>
              <a:rPr lang="en-US" sz="1200" kern="1200" dirty="0" smtClean="0">
                <a:solidFill>
                  <a:schemeClr val="tx1"/>
                </a:solidFill>
                <a:effectLst/>
                <a:latin typeface="+mn-lt"/>
                <a:ea typeface="+mn-ea"/>
                <a:cs typeface="+mn-cs"/>
              </a:rPr>
              <a:t> and dopaminergic genes although without conclusive findings so far. Among all the polymorphisms that have been studied, some relevant findings involve </a:t>
            </a:r>
            <a:r>
              <a:rPr lang="en-US" sz="1200" kern="1200" dirty="0" err="1" smtClean="0">
                <a:solidFill>
                  <a:schemeClr val="tx1"/>
                </a:solidFill>
                <a:effectLst/>
                <a:latin typeface="+mn-lt"/>
                <a:ea typeface="+mn-ea"/>
                <a:cs typeface="+mn-cs"/>
              </a:rPr>
              <a:t>glutamatergic</a:t>
            </a:r>
            <a:r>
              <a:rPr lang="en-US" sz="1200" kern="1200" dirty="0" smtClean="0">
                <a:solidFill>
                  <a:schemeClr val="tx1"/>
                </a:solidFill>
                <a:effectLst/>
                <a:latin typeface="+mn-lt"/>
                <a:ea typeface="+mn-ea"/>
                <a:cs typeface="+mn-cs"/>
              </a:rPr>
              <a:t> expression and have been correlated with repetitive behaviors in humans and rodents (Miguel et al, 20005; AACAP, 2012). </a:t>
            </a:r>
            <a:endParaRPr lang="en-US" dirty="0" smtClean="0"/>
          </a:p>
          <a:p>
            <a:endParaRPr lang="en-US" dirty="0" smtClean="0"/>
          </a:p>
          <a:p>
            <a:r>
              <a:rPr lang="en-US" sz="1200" b="1" kern="1200" dirty="0" smtClean="0">
                <a:solidFill>
                  <a:schemeClr val="tx1"/>
                </a:solidFill>
                <a:effectLst/>
                <a:latin typeface="+mn-lt"/>
                <a:ea typeface="+mn-ea"/>
                <a:cs typeface="+mn-cs"/>
              </a:rPr>
              <a:t>Non-genetic </a:t>
            </a:r>
            <a:endParaRPr lang="en-US" dirty="0" smtClean="0"/>
          </a:p>
          <a:p>
            <a:r>
              <a:rPr lang="en-US" sz="1200" kern="1200" dirty="0" smtClean="0">
                <a:solidFill>
                  <a:schemeClr val="tx1"/>
                </a:solidFill>
                <a:effectLst/>
                <a:latin typeface="+mn-lt"/>
                <a:ea typeface="+mn-ea"/>
                <a:cs typeface="+mn-cs"/>
              </a:rPr>
              <a:t>In predisposed subjects, environmental factors, such as emotional stress and traumatic brain injury may trigger OCD. Excessive weight gain during gestation; prolonged labor; preterm birth; and jaundice have been associated with the expression of OCD later in life (</a:t>
            </a:r>
            <a:r>
              <a:rPr lang="en-US" sz="1200" kern="1200" dirty="0" err="1" smtClean="0">
                <a:solidFill>
                  <a:schemeClr val="tx1"/>
                </a:solidFill>
                <a:effectLst/>
                <a:latin typeface="+mn-lt"/>
                <a:ea typeface="+mn-ea"/>
                <a:cs typeface="+mn-cs"/>
              </a:rPr>
              <a:t>Vasconcelos</a:t>
            </a:r>
            <a:r>
              <a:rPr lang="en-US" sz="1200" kern="1200" dirty="0" smtClean="0">
                <a:solidFill>
                  <a:schemeClr val="tx1"/>
                </a:solidFill>
                <a:effectLst/>
                <a:latin typeface="+mn-lt"/>
                <a:ea typeface="+mn-ea"/>
                <a:cs typeface="+mn-cs"/>
              </a:rPr>
              <a:t> et al, 2007). </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Group A β-hemolytic streptococcal (GABHS) infection </a:t>
            </a:r>
            <a:endParaRPr lang="en-US" dirty="0" smtClean="0"/>
          </a:p>
          <a:p>
            <a:r>
              <a:rPr lang="en-US" sz="1200" kern="1200" dirty="0" smtClean="0">
                <a:solidFill>
                  <a:schemeClr val="tx1"/>
                </a:solidFill>
                <a:effectLst/>
                <a:latin typeface="+mn-lt"/>
                <a:ea typeface="+mn-ea"/>
                <a:cs typeface="+mn-cs"/>
              </a:rPr>
              <a:t>The association between GABHS infection and rheumatic fever (a systemic autoimmune disease triggered by GABHS infection) and the onset or worsening of OCD or tics has received considerable attention during the last two decades. It is hypothesized that a GABHS infection in a susceptible host initiates the production of autoantibodies that cross-react with the cellular components of the basal ganglia (</a:t>
            </a:r>
            <a:r>
              <a:rPr lang="en-US" sz="1200" kern="1200" dirty="0" err="1" smtClean="0">
                <a:solidFill>
                  <a:schemeClr val="tx1"/>
                </a:solidFill>
                <a:effectLst/>
                <a:latin typeface="+mn-lt"/>
                <a:ea typeface="+mn-ea"/>
                <a:cs typeface="+mn-cs"/>
              </a:rPr>
              <a:t>Mercadante</a:t>
            </a:r>
            <a:r>
              <a:rPr lang="en-US" sz="1200" kern="1200" dirty="0" smtClean="0">
                <a:solidFill>
                  <a:schemeClr val="tx1"/>
                </a:solidFill>
                <a:effectLst/>
                <a:latin typeface="+mn-lt"/>
                <a:ea typeface="+mn-ea"/>
                <a:cs typeface="+mn-cs"/>
              </a:rPr>
              <a:t> et al, 2005</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This hypothesis, which applies only to a small proportion of children who develop OCD, is supported by neuroimaging and immunological findings. OCD and other neuropsychiatric disorders are more common than expected in first degree relatives of rheumatic fever </a:t>
            </a:r>
            <a:r>
              <a:rPr lang="en-US" sz="1200" kern="1200" dirty="0" err="1" smtClean="0">
                <a:solidFill>
                  <a:schemeClr val="tx1"/>
                </a:solidFill>
                <a:effectLst/>
                <a:latin typeface="+mn-lt"/>
                <a:ea typeface="+mn-ea"/>
                <a:cs typeface="+mn-cs"/>
              </a:rPr>
              <a:t>probands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Hounie</a:t>
            </a:r>
            <a:r>
              <a:rPr lang="en-US" sz="1200" kern="1200" dirty="0" smtClean="0">
                <a:solidFill>
                  <a:schemeClr val="tx1"/>
                </a:solidFill>
                <a:effectLst/>
                <a:latin typeface="+mn-lt"/>
                <a:ea typeface="+mn-ea"/>
                <a:cs typeface="+mn-cs"/>
              </a:rPr>
              <a:t> et al, 2007). </a:t>
            </a:r>
            <a:endParaRPr lang="en-US" dirty="0" smtClean="0"/>
          </a:p>
          <a:p>
            <a:r>
              <a:rPr lang="en-US" sz="1200" b="1" kern="1200" dirty="0" smtClean="0">
                <a:solidFill>
                  <a:schemeClr val="tx1"/>
                </a:solidFill>
                <a:effectLst/>
                <a:latin typeface="+mn-lt"/>
                <a:ea typeface="+mn-ea"/>
                <a:cs typeface="+mn-cs"/>
              </a:rPr>
              <a:t>Familial factors </a:t>
            </a:r>
            <a:endParaRPr lang="en-US" dirty="0" smtClean="0"/>
          </a:p>
          <a:p>
            <a:r>
              <a:rPr lang="en-US" sz="1200" kern="1200" dirty="0" smtClean="0">
                <a:solidFill>
                  <a:schemeClr val="tx1"/>
                </a:solidFill>
                <a:effectLst/>
                <a:latin typeface="+mn-lt"/>
                <a:ea typeface="+mn-ea"/>
                <a:cs typeface="+mn-cs"/>
              </a:rPr>
              <a:t>Another important non genetic factor is the family. Younger children are more prone to involve relatives in their rituals, leading to higher levels of family accommodation. While some try to stop the child from performing the rituals, others “accommodate” or even reinforce the symptoms (Amir et al, 2000; McKay et al, 2006). </a:t>
            </a:r>
            <a:endParaRPr lang="en-US" dirty="0" smtClean="0"/>
          </a:p>
          <a:p>
            <a:r>
              <a:rPr lang="en-US" sz="1200" b="1" kern="1200" dirty="0" smtClean="0">
                <a:solidFill>
                  <a:schemeClr val="tx1"/>
                </a:solidFill>
                <a:effectLst/>
                <a:latin typeface="+mn-lt"/>
                <a:ea typeface="+mn-ea"/>
                <a:cs typeface="+mn-cs"/>
              </a:rPr>
              <a:t>Neurobiological substrates </a:t>
            </a:r>
            <a:endParaRPr lang="en-US" dirty="0" smtClean="0"/>
          </a:p>
          <a:p>
            <a:r>
              <a:rPr lang="en-US" sz="1200" kern="1200" dirty="0" smtClean="0">
                <a:solidFill>
                  <a:schemeClr val="tx1"/>
                </a:solidFill>
                <a:effectLst/>
                <a:latin typeface="+mn-lt"/>
                <a:ea typeface="+mn-ea"/>
                <a:cs typeface="+mn-cs"/>
              </a:rPr>
              <a:t>It has been hypothesized that there is a </a:t>
            </a:r>
            <a:r>
              <a:rPr lang="en-US" sz="1200" kern="1200" dirty="0" err="1" smtClean="0">
                <a:solidFill>
                  <a:schemeClr val="tx1"/>
                </a:solidFill>
                <a:effectLst/>
                <a:latin typeface="+mn-lt"/>
                <a:ea typeface="+mn-ea"/>
                <a:cs typeface="+mn-cs"/>
              </a:rPr>
              <a:t>dysregulation</a:t>
            </a:r>
            <a:r>
              <a:rPr lang="en-US" sz="1200" kern="1200" dirty="0" smtClean="0">
                <a:solidFill>
                  <a:schemeClr val="tx1"/>
                </a:solidFill>
                <a:effectLst/>
                <a:latin typeface="+mn-lt"/>
                <a:ea typeface="+mn-ea"/>
                <a:cs typeface="+mn-cs"/>
              </a:rPr>
              <a:t> of </a:t>
            </a:r>
            <a:r>
              <a:rPr lang="en-US" sz="1200" kern="1200" dirty="0" err="1" smtClean="0">
                <a:solidFill>
                  <a:schemeClr val="tx1"/>
                </a:solidFill>
                <a:effectLst/>
                <a:latin typeface="+mn-lt"/>
                <a:ea typeface="+mn-ea"/>
                <a:cs typeface="+mn-cs"/>
              </a:rPr>
              <a:t>fronto-cortico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striato</a:t>
            </a:r>
            <a:r>
              <a:rPr lang="en-US" sz="1200" kern="1200" dirty="0" smtClean="0">
                <a:solidFill>
                  <a:schemeClr val="tx1"/>
                </a:solidFill>
                <a:effectLst/>
                <a:latin typeface="+mn-lt"/>
                <a:ea typeface="+mn-ea"/>
                <a:cs typeface="+mn-cs"/>
              </a:rPr>
              <a:t>-thalamic circuits in OCD patients. Functional neuroimaging studies have shown that the orbitofrontal cortex, anterior cingulate and striatum are hyper activated in OCD patients and that this activation decreases after treatment (Friedlander et al, 2006</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Rotge</a:t>
            </a:r>
            <a:r>
              <a:rPr lang="en-US" sz="1200" kern="1200" dirty="0" smtClean="0">
                <a:solidFill>
                  <a:schemeClr val="tx1"/>
                </a:solidFill>
                <a:effectLst/>
                <a:latin typeface="+mn-lt"/>
                <a:ea typeface="+mn-ea"/>
                <a:cs typeface="+mn-cs"/>
              </a:rPr>
              <a:t> et al, 2008).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Neuropsychological tests have found deficits in mental flexibility and motor skills, </a:t>
            </a:r>
            <a:r>
              <a:rPr lang="en-US" sz="1200" kern="1200" dirty="0" err="1" smtClean="0">
                <a:solidFill>
                  <a:schemeClr val="tx1"/>
                </a:solidFill>
                <a:effectLst/>
                <a:latin typeface="+mn-lt"/>
                <a:ea typeface="+mn-ea"/>
                <a:cs typeface="+mn-cs"/>
              </a:rPr>
              <a:t>visuospatial</a:t>
            </a:r>
            <a:r>
              <a:rPr lang="en-US" sz="1200" kern="1200" dirty="0" smtClean="0">
                <a:solidFill>
                  <a:schemeClr val="tx1"/>
                </a:solidFill>
                <a:effectLst/>
                <a:latin typeface="+mn-lt"/>
                <a:ea typeface="+mn-ea"/>
                <a:cs typeface="+mn-cs"/>
              </a:rPr>
              <a:t> abilities, and some forms of executive functioning in individuals with obsessive compulsive symptoms and OCD (</a:t>
            </a:r>
            <a:r>
              <a:rPr lang="en-US" sz="1200" kern="1200" dirty="0" err="1" smtClean="0">
                <a:solidFill>
                  <a:schemeClr val="tx1"/>
                </a:solidFill>
                <a:effectLst/>
                <a:latin typeface="+mn-lt"/>
                <a:ea typeface="+mn-ea"/>
                <a:cs typeface="+mn-cs"/>
              </a:rPr>
              <a:t>Mataix</a:t>
            </a:r>
            <a:r>
              <a:rPr lang="en-US" sz="1200" kern="1200" dirty="0" smtClean="0">
                <a:solidFill>
                  <a:schemeClr val="tx1"/>
                </a:solidFill>
                <a:effectLst/>
                <a:latin typeface="+mn-lt"/>
                <a:ea typeface="+mn-ea"/>
                <a:cs typeface="+mn-cs"/>
              </a:rPr>
              <a:t>-Cols et al, 2008). Some of these deficits have also been found in first-degree relatives of OCD patients (Chamberlain et al, 2005). It has been suggested that some neuropsychological changes observed in childhood, such as deficits in </a:t>
            </a:r>
            <a:r>
              <a:rPr lang="en-US" sz="1200" kern="1200" dirty="0" err="1" smtClean="0">
                <a:solidFill>
                  <a:schemeClr val="tx1"/>
                </a:solidFill>
                <a:effectLst/>
                <a:latin typeface="+mn-lt"/>
                <a:ea typeface="+mn-ea"/>
                <a:cs typeface="+mn-cs"/>
              </a:rPr>
              <a:t>visuospatial</a:t>
            </a:r>
            <a:r>
              <a:rPr lang="en-US" sz="1200" kern="1200" dirty="0" smtClean="0">
                <a:solidFill>
                  <a:schemeClr val="tx1"/>
                </a:solidFill>
                <a:effectLst/>
                <a:latin typeface="+mn-lt"/>
                <a:ea typeface="+mn-ea"/>
                <a:cs typeface="+mn-cs"/>
              </a:rPr>
              <a:t> abilities, may be an early indication of risk for the development of OCD in adulthood (Grisham et al, 2009). </a:t>
            </a:r>
            <a:endParaRPr lang="en-US" dirty="0" smtClean="0"/>
          </a:p>
          <a:p>
            <a:r>
              <a:rPr lang="en-US" sz="1200" kern="1200" dirty="0" smtClean="0">
                <a:solidFill>
                  <a:schemeClr val="tx1"/>
                </a:solidFill>
                <a:effectLst/>
                <a:latin typeface="+mn-lt"/>
                <a:ea typeface="+mn-ea"/>
                <a:cs typeface="+mn-cs"/>
              </a:rPr>
              <a:t>The serotonergic system seems to be involved in the pathophysiology of OCD − many trials have demonstrated a decrease in symptoms with the use of serotonergic drugs (Bloch et al, 2006). Peripheral serotonergic alterations are frequently observed in adolescents and adults with OCD (Delorme et al, 2005). Beyond the monoamine systems, some researchers suggest that oxytocin may also play a role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&amp; Herman, 2002).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non genetic factor is the family. Younger children are more prone to involve relatives in their rituals, leading to higher levels of family accommodation. While some try to stop the child from performing the rituals, others “accommodate” or even reinforce the symptoms (Amir et al, 2000; McKay et al, 2006).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Clinical trials have shown that CBT has better outcomes when the</a:t>
            </a:r>
          </a:p>
          <a:p>
            <a:r>
              <a:rPr lang="en-US" sz="1200" b="0" i="0" u="none" strike="noStrike" kern="1200" baseline="0" dirty="0" smtClean="0">
                <a:solidFill>
                  <a:schemeClr val="tx1"/>
                </a:solidFill>
                <a:latin typeface="+mn-lt"/>
                <a:ea typeface="+mn-ea"/>
                <a:cs typeface="+mn-cs"/>
              </a:rPr>
              <a:t>people closest to the patient (parents, family members and teachers) are involved</a:t>
            </a:r>
          </a:p>
          <a:p>
            <a:r>
              <a:rPr lang="en-US" sz="1200" b="0" i="0" u="none" strike="noStrike" kern="1200" baseline="0" dirty="0" smtClean="0">
                <a:solidFill>
                  <a:schemeClr val="tx1"/>
                </a:solidFill>
                <a:latin typeface="+mn-lt"/>
                <a:ea typeface="+mn-ea"/>
                <a:cs typeface="+mn-cs"/>
              </a:rPr>
              <a:t>in treatment (</a:t>
            </a:r>
            <a:r>
              <a:rPr lang="en-US" sz="1200" b="0" i="0" u="none" strike="noStrike" kern="1200" baseline="0" dirty="0" err="1" smtClean="0">
                <a:solidFill>
                  <a:schemeClr val="tx1"/>
                </a:solidFill>
                <a:latin typeface="+mn-lt"/>
                <a:ea typeface="+mn-ea"/>
                <a:cs typeface="+mn-cs"/>
              </a:rPr>
              <a:t>Piacentini</a:t>
            </a:r>
            <a:r>
              <a:rPr lang="en-US" sz="1200" b="0" i="0" u="none" strike="noStrike" kern="1200" baseline="0" dirty="0" smtClean="0">
                <a:solidFill>
                  <a:schemeClr val="tx1"/>
                </a:solidFill>
                <a:latin typeface="+mn-lt"/>
                <a:ea typeface="+mn-ea"/>
                <a:cs typeface="+mn-cs"/>
              </a:rPr>
              <a:t> &amp; Langley, 2004; Freeman et al, 2008). Family members</a:t>
            </a:r>
          </a:p>
          <a:p>
            <a:r>
              <a:rPr lang="en-US" sz="1200" b="0" i="0" u="none" strike="noStrike" kern="1200" baseline="0" dirty="0" smtClean="0">
                <a:solidFill>
                  <a:schemeClr val="tx1"/>
                </a:solidFill>
                <a:latin typeface="+mn-lt"/>
                <a:ea typeface="+mn-ea"/>
                <a:cs typeface="+mn-cs"/>
              </a:rPr>
              <a:t>may respond to the patient’s symptoms by facilitating avoidance, assisting on</a:t>
            </a:r>
          </a:p>
          <a:p>
            <a:r>
              <a:rPr lang="en-US" sz="1200" b="0" i="0" u="none" strike="noStrike" kern="1200" baseline="0" dirty="0" smtClean="0">
                <a:solidFill>
                  <a:schemeClr val="tx1"/>
                </a:solidFill>
                <a:latin typeface="+mn-lt"/>
                <a:ea typeface="+mn-ea"/>
                <a:cs typeface="+mn-cs"/>
              </a:rPr>
              <a:t>ritualistic behaviors, or inadvertently participating in rituals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a:t>
            </a:r>
          </a:p>
          <a:p>
            <a:r>
              <a:rPr lang="en-US" sz="1200" b="0" i="0" u="none" strike="noStrike" kern="1200" baseline="0" dirty="0" smtClean="0">
                <a:solidFill>
                  <a:schemeClr val="tx1"/>
                </a:solidFill>
                <a:latin typeface="+mn-lt"/>
                <a:ea typeface="+mn-ea"/>
                <a:cs typeface="+mn-cs"/>
              </a:rPr>
              <a:t>al, 1999; </a:t>
            </a:r>
            <a:r>
              <a:rPr lang="en-US" sz="1200" b="0" i="0" u="none" strike="noStrike" kern="1200" baseline="0" dirty="0" err="1" smtClean="0">
                <a:solidFill>
                  <a:schemeClr val="tx1"/>
                </a:solidFill>
                <a:latin typeface="+mn-lt"/>
                <a:ea typeface="+mn-ea"/>
                <a:cs typeface="+mn-cs"/>
              </a:rPr>
              <a:t>Barret</a:t>
            </a:r>
            <a:r>
              <a:rPr lang="en-US" sz="1200" b="0" i="0" u="none" strike="noStrike" kern="1200" baseline="0" dirty="0" smtClean="0">
                <a:solidFill>
                  <a:schemeClr val="tx1"/>
                </a:solidFill>
                <a:latin typeface="+mn-lt"/>
                <a:ea typeface="+mn-ea"/>
                <a:cs typeface="+mn-cs"/>
              </a:rPr>
              <a:t> et al, 2004; Freeman et al, 2008) described by some as family</a:t>
            </a:r>
          </a:p>
          <a:p>
            <a:r>
              <a:rPr lang="en-US" sz="1200" b="0" i="0" u="none" strike="noStrike" kern="1200" baseline="0" dirty="0" smtClean="0">
                <a:solidFill>
                  <a:schemeClr val="tx1"/>
                </a:solidFill>
                <a:latin typeface="+mn-lt"/>
                <a:ea typeface="+mn-ea"/>
                <a:cs typeface="+mn-cs"/>
              </a:rPr>
              <a:t>accommodation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 al, 1999). High levels of family accommodation</a:t>
            </a:r>
          </a:p>
          <a:p>
            <a:r>
              <a:rPr lang="en-US" sz="1200" b="0" i="0" u="none" strike="noStrike" kern="1200" baseline="0" dirty="0" smtClean="0">
                <a:solidFill>
                  <a:schemeClr val="tx1"/>
                </a:solidFill>
                <a:latin typeface="+mn-lt"/>
                <a:ea typeface="+mn-ea"/>
                <a:cs typeface="+mn-cs"/>
              </a:rPr>
              <a:t>have been associated with symptom maintenance and poor outcome (</a:t>
            </a:r>
            <a:r>
              <a:rPr lang="en-US" sz="1200" b="0" i="0" u="none" strike="noStrike" kern="1200" baseline="0" dirty="0" err="1" smtClean="0">
                <a:solidFill>
                  <a:schemeClr val="tx1"/>
                </a:solidFill>
                <a:latin typeface="+mn-lt"/>
                <a:ea typeface="+mn-ea"/>
                <a:cs typeface="+mn-cs"/>
              </a:rPr>
              <a:t>Calvocoressi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 al, 1999; Amir et al, 2000). Thus, parents must be included in the treatment</a:t>
            </a:r>
          </a:p>
          <a:p>
            <a:r>
              <a:rPr lang="en-US" sz="1200" b="0" i="0" u="none" strike="noStrike" kern="1200" baseline="0" dirty="0" smtClean="0">
                <a:solidFill>
                  <a:schemeClr val="tx1"/>
                </a:solidFill>
                <a:latin typeface="+mn-lt"/>
                <a:ea typeface="+mn-ea"/>
                <a:cs typeface="+mn-cs"/>
              </a:rPr>
              <a:t>(Freeman et al, 2008); in fact, parents often become co-therapists and administer</a:t>
            </a:r>
          </a:p>
          <a:p>
            <a:r>
              <a:rPr lang="en-US" sz="1200" b="0" i="0" u="none" strike="noStrike" kern="1200" baseline="0" dirty="0" smtClean="0">
                <a:solidFill>
                  <a:schemeClr val="tx1"/>
                </a:solidFill>
                <a:latin typeface="+mn-lt"/>
                <a:ea typeface="+mn-ea"/>
                <a:cs typeface="+mn-cs"/>
              </a:rPr>
              <a:t>treatment at home.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Obsessive-Compulsive Disorder (OCD) is a common neuropsychiatric disorder characterized by the presence of obsessions and/or compulsions that are time consuming and cause distress or interference in the patient’s life (American Psychiatric Association, 2000). OCD affects all age groups independent of race, socioeconomic status or religion. Moreover, OCD has been estimated to cost approximately 8 billion dollars per year in the US (Hollander et al, 1998). Despite being frequent and disabling some studies suggest that almost 60% of OCD patients wait too long to seek treatment or do not receive treatment due to a lack of health professionals trained to identify OCD (</a:t>
            </a:r>
            <a:r>
              <a:rPr lang="en-US" sz="1200" kern="1200" dirty="0" err="1" smtClean="0">
                <a:solidFill>
                  <a:schemeClr val="tx1"/>
                </a:solidFill>
                <a:effectLst/>
                <a:latin typeface="+mn-lt"/>
                <a:ea typeface="+mn-ea"/>
                <a:cs typeface="+mn-cs"/>
              </a:rPr>
              <a:t>Dell’Oso</a:t>
            </a:r>
            <a:r>
              <a:rPr lang="en-US" sz="1200" kern="1200" dirty="0" smtClean="0">
                <a:solidFill>
                  <a:schemeClr val="tx1"/>
                </a:solidFill>
                <a:effectLst/>
                <a:latin typeface="+mn-lt"/>
                <a:ea typeface="+mn-ea"/>
                <a:cs typeface="+mn-cs"/>
              </a:rPr>
              <a:t> et al, 2007). </a:t>
            </a:r>
            <a:endParaRPr lang="en-US" dirty="0" smtClean="0"/>
          </a:p>
          <a:p>
            <a:r>
              <a:rPr lang="en-US" sz="1200" kern="1200" dirty="0" smtClean="0">
                <a:solidFill>
                  <a:schemeClr val="tx1"/>
                </a:solidFill>
                <a:effectLst/>
                <a:latin typeface="+mn-lt"/>
                <a:ea typeface="+mn-ea"/>
                <a:cs typeface="+mn-cs"/>
              </a:rPr>
              <a:t>Pediatric OCD may resemble adult OCD but often presents particular clinical features. Recent studies support the idea that OCD is clinically and etiologically heterogeneous and that early-onset OCD may represent a unique subgroup (Miguel et al, 2005; </a:t>
            </a:r>
            <a:r>
              <a:rPr lang="en-US" sz="1200" kern="1200" dirty="0" err="1" smtClean="0">
                <a:solidFill>
                  <a:schemeClr val="tx1"/>
                </a:solidFill>
                <a:effectLst/>
                <a:latin typeface="+mn-lt"/>
                <a:ea typeface="+mn-ea"/>
                <a:cs typeface="+mn-cs"/>
              </a:rPr>
              <a:t>Leckman</a:t>
            </a:r>
            <a:r>
              <a:rPr lang="en-US" sz="1200" kern="1200" dirty="0" smtClean="0">
                <a:solidFill>
                  <a:schemeClr val="tx1"/>
                </a:solidFill>
                <a:effectLst/>
                <a:latin typeface="+mn-lt"/>
                <a:ea typeface="+mn-ea"/>
                <a:cs typeface="+mn-cs"/>
              </a:rPr>
              <a:t> et al, 2009). Furthermore, in 50% to 80% of OCD cases symptoms start before 18 years of age, which highlights the importance of understanding OCD as a developmental disorder (Kessler et al, 2005). The objective of this chapter is to present the more relevant issues on the evaluation and management of children and adolescents with OCD.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Before starting treatment it is extremely important to take into consideration</a:t>
            </a:r>
          </a:p>
          <a:p>
            <a:r>
              <a:rPr lang="en-US" sz="1200" b="0" i="0" u="none" strike="noStrike" kern="1200" baseline="0" dirty="0" smtClean="0">
                <a:solidFill>
                  <a:schemeClr val="tx1"/>
                </a:solidFill>
                <a:latin typeface="+mn-lt"/>
                <a:ea typeface="+mn-ea"/>
                <a:cs typeface="+mn-cs"/>
              </a:rPr>
              <a:t>some relevant issues such as the correct identification of the most troublesome</a:t>
            </a:r>
          </a:p>
          <a:p>
            <a:r>
              <a:rPr lang="en-US" sz="1200" b="0" i="0" u="none" strike="noStrike" kern="1200" baseline="0" dirty="0" smtClean="0">
                <a:solidFill>
                  <a:schemeClr val="tx1"/>
                </a:solidFill>
                <a:latin typeface="+mn-lt"/>
                <a:ea typeface="+mn-ea"/>
                <a:cs typeface="+mn-cs"/>
              </a:rPr>
              <a:t>OCD symptoms, how long the patient has had the illness, impact on the patient’s</a:t>
            </a:r>
          </a:p>
          <a:p>
            <a:r>
              <a:rPr lang="en-US" sz="1200" b="0" i="0" u="none" strike="noStrike" kern="1200" baseline="0" dirty="0" smtClean="0">
                <a:solidFill>
                  <a:schemeClr val="tx1"/>
                </a:solidFill>
                <a:latin typeface="+mn-lt"/>
                <a:ea typeface="+mn-ea"/>
                <a:cs typeface="+mn-cs"/>
              </a:rPr>
              <a:t>life and difficulties working with the family (Table F.3.5). A thorough assessment,</a:t>
            </a:r>
          </a:p>
          <a:p>
            <a:r>
              <a:rPr lang="en-US" sz="1200" b="0" i="0" u="none" strike="noStrike" kern="1200" baseline="0" dirty="0" smtClean="0">
                <a:solidFill>
                  <a:schemeClr val="tx1"/>
                </a:solidFill>
                <a:latin typeface="+mn-lt"/>
                <a:ea typeface="+mn-ea"/>
                <a:cs typeface="+mn-cs"/>
              </a:rPr>
              <a:t>involving both the patient, family members and school, is extremely important.</a:t>
            </a:r>
          </a:p>
          <a:p>
            <a:r>
              <a:rPr lang="en-US" sz="1200" b="0" i="0" u="none" strike="noStrike" kern="1200" baseline="0" dirty="0" smtClean="0">
                <a:solidFill>
                  <a:schemeClr val="tx1"/>
                </a:solidFill>
                <a:latin typeface="+mn-lt"/>
                <a:ea typeface="+mn-ea"/>
                <a:cs typeface="+mn-cs"/>
              </a:rPr>
              <a:t>Another important issue is an accurate assessment of comorbid conditions that</a:t>
            </a:r>
          </a:p>
          <a:p>
            <a:r>
              <a:rPr lang="en-US" sz="1200" b="0" i="0" u="none" strike="noStrike" kern="1200" baseline="0" dirty="0" smtClean="0">
                <a:solidFill>
                  <a:schemeClr val="tx1"/>
                </a:solidFill>
                <a:latin typeface="+mn-lt"/>
                <a:ea typeface="+mn-ea"/>
                <a:cs typeface="+mn-cs"/>
              </a:rPr>
              <a:t>usually accompany OCD. Comorbid conditions, if not evaluated or detected, can</a:t>
            </a:r>
          </a:p>
          <a:p>
            <a:r>
              <a:rPr lang="en-US" sz="1200" b="0" i="0" u="none" strike="noStrike" kern="1200" baseline="0" dirty="0" smtClean="0">
                <a:solidFill>
                  <a:schemeClr val="tx1"/>
                </a:solidFill>
                <a:latin typeface="+mn-lt"/>
                <a:ea typeface="+mn-ea"/>
                <a:cs typeface="+mn-cs"/>
              </a:rPr>
              <a:t>complicate treatment (Rosario et al, 2008).</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 to the treatment recommendations for adults, treatment of</a:t>
            </a:r>
          </a:p>
          <a:p>
            <a:r>
              <a:rPr lang="en-US" sz="1200" b="0" i="0" u="none" strike="noStrike" kern="1200" baseline="0" dirty="0" smtClean="0">
                <a:solidFill>
                  <a:schemeClr val="tx1"/>
                </a:solidFill>
                <a:latin typeface="+mn-lt"/>
                <a:ea typeface="+mn-ea"/>
                <a:cs typeface="+mn-cs"/>
              </a:rPr>
              <a:t>OCD in children and adolescents relies on cognitive behavioral therapy (CBT),</a:t>
            </a:r>
          </a:p>
          <a:p>
            <a:r>
              <a:rPr lang="en-US" sz="1200" b="0" i="0" u="none" strike="noStrike" kern="1200" baseline="0" dirty="0" smtClean="0">
                <a:solidFill>
                  <a:schemeClr val="tx1"/>
                </a:solidFill>
                <a:latin typeface="+mn-lt"/>
                <a:ea typeface="+mn-ea"/>
                <a:cs typeface="+mn-cs"/>
              </a:rPr>
              <a:t>medication and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Both selective serotonin reuptake inhibitors</a:t>
            </a:r>
          </a:p>
          <a:p>
            <a:r>
              <a:rPr lang="en-US" sz="1200" b="0" i="0" u="none" strike="noStrike" kern="1200" baseline="0" dirty="0" smtClean="0">
                <a:solidFill>
                  <a:schemeClr val="tx1"/>
                </a:solidFill>
                <a:latin typeface="+mn-lt"/>
                <a:ea typeface="+mn-ea"/>
                <a:cs typeface="+mn-cs"/>
              </a:rPr>
              <a:t>(SSRIs) and CBT have been systematically studied and empirically shown to be</a:t>
            </a:r>
          </a:p>
          <a:p>
            <a:r>
              <a:rPr lang="en-US" sz="1200" b="0" i="0" u="none" strike="noStrike" kern="1200" baseline="0" dirty="0" smtClean="0">
                <a:solidFill>
                  <a:schemeClr val="tx1"/>
                </a:solidFill>
                <a:latin typeface="+mn-lt"/>
                <a:ea typeface="+mn-ea"/>
                <a:cs typeface="+mn-cs"/>
              </a:rPr>
              <a:t>useful in the treatment of children and adolescents with OCD.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link below the picture for an overview of the UCLA OCD Treatment Program</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CBT is the only psychological therapy shown to be effective in the</a:t>
            </a:r>
          </a:p>
          <a:p>
            <a:r>
              <a:rPr lang="en-US" sz="1200" b="0" i="0" u="none" strike="noStrike" kern="1200" baseline="0" dirty="0" smtClean="0">
                <a:solidFill>
                  <a:schemeClr val="tx1"/>
                </a:solidFill>
                <a:latin typeface="+mn-lt"/>
                <a:ea typeface="+mn-ea"/>
                <a:cs typeface="+mn-cs"/>
              </a:rPr>
              <a:t>treatment of childhood OCD (Rosario et al, 2008). Treatment of pediatric OCD</a:t>
            </a:r>
          </a:p>
          <a:p>
            <a:r>
              <a:rPr lang="en-US" sz="1200" b="0" i="0" u="none" strike="noStrike" kern="1200" baseline="0" dirty="0" smtClean="0">
                <a:solidFill>
                  <a:schemeClr val="tx1"/>
                </a:solidFill>
                <a:latin typeface="+mn-lt"/>
                <a:ea typeface="+mn-ea"/>
                <a:cs typeface="+mn-cs"/>
              </a:rPr>
              <a:t>should preferably start with CBT for mild to moderate cases, or a combination of</a:t>
            </a:r>
          </a:p>
          <a:p>
            <a:r>
              <a:rPr lang="en-US" sz="1200" b="0" i="0" u="none" strike="noStrike" kern="1200" baseline="0" dirty="0" smtClean="0">
                <a:solidFill>
                  <a:schemeClr val="tx1"/>
                </a:solidFill>
                <a:latin typeface="+mn-lt"/>
                <a:ea typeface="+mn-ea"/>
                <a:cs typeface="+mn-cs"/>
              </a:rPr>
              <a:t>CBT and pharmacotherapy for more severe cases, or when CBT is not available</a:t>
            </a:r>
          </a:p>
          <a:p>
            <a:r>
              <a:rPr lang="en-US" sz="1200" b="0" i="0" u="none" strike="noStrike" kern="1200" baseline="0" dirty="0" smtClean="0">
                <a:solidFill>
                  <a:schemeClr val="tx1"/>
                </a:solidFill>
                <a:latin typeface="+mn-lt"/>
                <a:ea typeface="+mn-ea"/>
                <a:cs typeface="+mn-cs"/>
              </a:rPr>
              <a:t>(Abramowitz et al, 2005; O´Connor et al, 2006; Walsh &amp; </a:t>
            </a:r>
            <a:r>
              <a:rPr lang="en-US" sz="1200" b="0" i="0" u="none" strike="noStrike" kern="1200" baseline="0" dirty="0" err="1" smtClean="0">
                <a:solidFill>
                  <a:schemeClr val="tx1"/>
                </a:solidFill>
                <a:latin typeface="+mn-lt"/>
                <a:ea typeface="+mn-ea"/>
                <a:cs typeface="+mn-cs"/>
              </a:rPr>
              <a:t>McDougle</a:t>
            </a:r>
            <a:r>
              <a:rPr lang="en-US" sz="1200" b="0" i="0" u="none" strike="noStrike" kern="1200" baseline="0" dirty="0" smtClean="0">
                <a:solidFill>
                  <a:schemeClr val="tx1"/>
                </a:solidFill>
                <a:latin typeface="+mn-lt"/>
                <a:ea typeface="+mn-ea"/>
                <a:cs typeface="+mn-cs"/>
              </a:rPr>
              <a:t>, 2011).</a:t>
            </a:r>
          </a:p>
          <a:p>
            <a:r>
              <a:rPr lang="en-US" sz="1200" b="0" i="0" u="none" strike="noStrike" kern="1200" baseline="0" dirty="0" smtClean="0">
                <a:solidFill>
                  <a:schemeClr val="tx1"/>
                </a:solidFill>
                <a:latin typeface="+mn-lt"/>
                <a:ea typeface="+mn-ea"/>
                <a:cs typeface="+mn-cs"/>
              </a:rPr>
              <a:t>The CBT theory of OCD integrates behavioral theory with a cognitive</a:t>
            </a:r>
          </a:p>
          <a:p>
            <a:r>
              <a:rPr lang="en-US" sz="1200" b="0" i="0" u="none" strike="noStrike" kern="1200" baseline="0" dirty="0" smtClean="0">
                <a:solidFill>
                  <a:schemeClr val="tx1"/>
                </a:solidFill>
                <a:latin typeface="+mn-lt"/>
                <a:ea typeface="+mn-ea"/>
                <a:cs typeface="+mn-cs"/>
              </a:rPr>
              <a:t>framework and has shown significant efficacy especially when in combination with</a:t>
            </a:r>
          </a:p>
          <a:p>
            <a:r>
              <a:rPr lang="en-US" sz="1200" b="0" i="0" u="none" strike="noStrike" kern="1200" baseline="0" dirty="0" smtClean="0">
                <a:solidFill>
                  <a:schemeClr val="tx1"/>
                </a:solidFill>
                <a:latin typeface="+mn-lt"/>
                <a:ea typeface="+mn-ea"/>
                <a:cs typeface="+mn-cs"/>
              </a:rPr>
              <a:t>exposure, response prevention, and cognitive restructuring. A meta-analysis has</a:t>
            </a:r>
          </a:p>
          <a:p>
            <a:r>
              <a:rPr lang="en-US" sz="1200" b="0" i="0" u="none" strike="noStrike" kern="1200" baseline="0" dirty="0" smtClean="0">
                <a:solidFill>
                  <a:schemeClr val="tx1"/>
                </a:solidFill>
                <a:latin typeface="+mn-lt"/>
                <a:ea typeface="+mn-ea"/>
                <a:cs typeface="+mn-cs"/>
              </a:rPr>
              <a:t>shown mean effect sizes of CBT up to 1.45 (confidence interval 0.68-2.22) despite</a:t>
            </a:r>
          </a:p>
          <a:p>
            <a:r>
              <a:rPr lang="en-US" sz="1200" b="0" i="0" u="none" strike="noStrike" kern="1200" baseline="0" dirty="0" smtClean="0">
                <a:solidFill>
                  <a:schemeClr val="tx1"/>
                </a:solidFill>
                <a:latin typeface="+mn-lt"/>
                <a:ea typeface="+mn-ea"/>
                <a:cs typeface="+mn-cs"/>
              </a:rPr>
              <a:t>the heterogeneity of the sample (Watson &amp; Rees, 2008). Cognitive restructuring</a:t>
            </a:r>
          </a:p>
          <a:p>
            <a:r>
              <a:rPr lang="en-US" sz="1200" b="0" i="0" u="none" strike="noStrike" kern="1200" baseline="0" dirty="0" smtClean="0">
                <a:solidFill>
                  <a:schemeClr val="tx1"/>
                </a:solidFill>
                <a:latin typeface="+mn-lt"/>
                <a:ea typeface="+mn-ea"/>
                <a:cs typeface="+mn-cs"/>
              </a:rPr>
              <a:t>helps patients realize the influence of thoughts and beliefs on behavior (rituals</a:t>
            </a:r>
          </a:p>
          <a:p>
            <a:r>
              <a:rPr lang="en-US" sz="1200" b="0" i="0" u="none" strike="noStrike" kern="1200" baseline="0" dirty="0" smtClean="0">
                <a:solidFill>
                  <a:schemeClr val="tx1"/>
                </a:solidFill>
                <a:latin typeface="+mn-lt"/>
                <a:ea typeface="+mn-ea"/>
                <a:cs typeface="+mn-cs"/>
              </a:rPr>
              <a:t>and avoidance), the functional relationship between obsessions and rituals, and</a:t>
            </a:r>
          </a:p>
          <a:p>
            <a:r>
              <a:rPr lang="en-US" sz="1200" b="0" i="0" u="none" strike="noStrike" kern="1200" baseline="0" dirty="0" smtClean="0">
                <a:solidFill>
                  <a:schemeClr val="tx1"/>
                </a:solidFill>
                <a:latin typeface="+mn-lt"/>
                <a:ea typeface="+mn-ea"/>
                <a:cs typeface="+mn-cs"/>
              </a:rPr>
              <a:t>strategies to neutralize them while causing relief. The behavioral model uses</a:t>
            </a:r>
          </a:p>
          <a:p>
            <a:r>
              <a:rPr lang="en-US" sz="1200" b="0" i="0" u="none" strike="noStrike" kern="1200" baseline="0" dirty="0" smtClean="0">
                <a:solidFill>
                  <a:schemeClr val="tx1"/>
                </a:solidFill>
                <a:latin typeface="+mn-lt"/>
                <a:ea typeface="+mn-ea"/>
                <a:cs typeface="+mn-cs"/>
              </a:rPr>
              <a:t>exposure and response prevention techniques based on the relationship between</a:t>
            </a:r>
          </a:p>
          <a:p>
            <a:r>
              <a:rPr lang="en-US" sz="1200" b="0" i="0" u="none" strike="noStrike" kern="1200" baseline="0" dirty="0" smtClean="0">
                <a:solidFill>
                  <a:schemeClr val="tx1"/>
                </a:solidFill>
                <a:latin typeface="+mn-lt"/>
                <a:ea typeface="+mn-ea"/>
                <a:cs typeface="+mn-cs"/>
              </a:rPr>
              <a:t>obsessions and compulsions, with the purpose of weakening the association</a:t>
            </a:r>
          </a:p>
          <a:p>
            <a:r>
              <a:rPr lang="en-US" sz="1200" b="0" i="0" u="none" strike="noStrike" kern="1200" baseline="0" dirty="0" smtClean="0">
                <a:solidFill>
                  <a:schemeClr val="tx1"/>
                </a:solidFill>
                <a:latin typeface="+mn-lt"/>
                <a:ea typeface="+mn-ea"/>
                <a:cs typeface="+mn-cs"/>
              </a:rPr>
              <a:t>and the distress caused by them. It exposes the sufferers to the objects, people</a:t>
            </a:r>
          </a:p>
          <a:p>
            <a:r>
              <a:rPr lang="en-US" sz="1200" b="0" i="0" u="none" strike="noStrike" kern="1200" baseline="0" dirty="0" smtClean="0">
                <a:solidFill>
                  <a:schemeClr val="tx1"/>
                </a:solidFill>
                <a:latin typeface="+mn-lt"/>
                <a:ea typeface="+mn-ea"/>
                <a:cs typeface="+mn-cs"/>
              </a:rPr>
              <a:t>or situations they fear, and prevents them from performing the compulsion, in</a:t>
            </a:r>
          </a:p>
          <a:p>
            <a:r>
              <a:rPr lang="en-US" sz="1200" b="0" i="0" u="none" strike="noStrike" kern="1200" baseline="0" dirty="0" smtClean="0">
                <a:solidFill>
                  <a:schemeClr val="tx1"/>
                </a:solidFill>
                <a:latin typeface="+mn-lt"/>
                <a:ea typeface="+mn-ea"/>
                <a:cs typeface="+mn-cs"/>
              </a:rPr>
              <a:t>order to gradually reduce the anxiety level (Abramowitz et al, 2005). Cognitive</a:t>
            </a:r>
          </a:p>
          <a:p>
            <a:r>
              <a:rPr lang="en-US" sz="1200" b="0" i="0" u="none" strike="noStrike" kern="1200" baseline="0" dirty="0" smtClean="0">
                <a:solidFill>
                  <a:schemeClr val="tx1"/>
                </a:solidFill>
                <a:latin typeface="+mn-lt"/>
                <a:ea typeface="+mn-ea"/>
                <a:cs typeface="+mn-cs"/>
              </a:rPr>
              <a:t>and behavioral techniques complement each other and the power of one lies in</a:t>
            </a:r>
          </a:p>
          <a:p>
            <a:r>
              <a:rPr lang="en-US" sz="1200" b="0" i="0" u="none" strike="noStrike" kern="1200" baseline="0" dirty="0" smtClean="0">
                <a:solidFill>
                  <a:schemeClr val="tx1"/>
                </a:solidFill>
                <a:latin typeface="+mn-lt"/>
                <a:ea typeface="+mn-ea"/>
                <a:cs typeface="+mn-cs"/>
              </a:rPr>
              <a:t>its correct combination with the other (</a:t>
            </a:r>
            <a:r>
              <a:rPr lang="en-US" sz="1200" b="0" i="0" u="none" strike="noStrike" kern="1200" baseline="0" dirty="0" err="1" smtClean="0">
                <a:solidFill>
                  <a:schemeClr val="tx1"/>
                </a:solidFill>
                <a:latin typeface="+mn-lt"/>
                <a:ea typeface="+mn-ea"/>
                <a:cs typeface="+mn-cs"/>
              </a:rPr>
              <a:t>Barret</a:t>
            </a:r>
            <a:r>
              <a:rPr lang="en-US" sz="1200" b="0" i="0" u="none" strike="noStrike" kern="1200" baseline="0" dirty="0" smtClean="0">
                <a:solidFill>
                  <a:schemeClr val="tx1"/>
                </a:solidFill>
                <a:latin typeface="+mn-lt"/>
                <a:ea typeface="+mn-ea"/>
                <a:cs typeface="+mn-cs"/>
              </a:rPr>
              <a:t> et al, 2008; Williams et al, 2010).</a:t>
            </a:r>
          </a:p>
          <a:p>
            <a:r>
              <a:rPr lang="en-US" sz="1200" b="0" i="0" u="none" strike="noStrike" kern="1200" baseline="0" dirty="0" smtClean="0">
                <a:solidFill>
                  <a:schemeClr val="tx1"/>
                </a:solidFill>
                <a:latin typeface="+mn-lt"/>
                <a:ea typeface="+mn-ea"/>
                <a:cs typeface="+mn-cs"/>
              </a:rPr>
              <a:t>Practical aspects in delivering CBT</a:t>
            </a:r>
          </a:p>
          <a:p>
            <a:r>
              <a:rPr lang="en-US" sz="1200" b="0" i="0" u="none" strike="noStrike" kern="1200" baseline="0" dirty="0" smtClean="0">
                <a:solidFill>
                  <a:schemeClr val="tx1"/>
                </a:solidFill>
                <a:latin typeface="+mn-lt"/>
                <a:ea typeface="+mn-ea"/>
                <a:cs typeface="+mn-cs"/>
              </a:rPr>
              <a:t>Most CBT treatment manuals for OCD recommend twelve to </a:t>
            </a:r>
            <a:r>
              <a:rPr lang="en-US" sz="1200" b="0" i="0" u="none" strike="noStrike" kern="1200" baseline="0" dirty="0" err="1" smtClean="0">
                <a:solidFill>
                  <a:schemeClr val="tx1"/>
                </a:solidFill>
                <a:latin typeface="+mn-lt"/>
                <a:ea typeface="+mn-ea"/>
                <a:cs typeface="+mn-cs"/>
              </a:rPr>
              <a:t>twentyfive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sessions. The manuals usually suggest that therapists use the first one or two</a:t>
            </a:r>
          </a:p>
          <a:p>
            <a:r>
              <a:rPr lang="en-US" sz="1200" b="0" i="0" u="none" strike="noStrike" kern="1200" baseline="0" dirty="0" smtClean="0">
                <a:solidFill>
                  <a:schemeClr val="tx1"/>
                </a:solidFill>
                <a:latin typeface="+mn-lt"/>
                <a:ea typeface="+mn-ea"/>
                <a:cs typeface="+mn-cs"/>
              </a:rPr>
              <a:t>sessions to collect detailed information about the patient’s symptoms, how the</a:t>
            </a:r>
          </a:p>
          <a:p>
            <a:r>
              <a:rPr lang="en-US" sz="1200" b="0" i="0" u="none" strike="noStrike" kern="1200" baseline="0" dirty="0" smtClean="0">
                <a:solidFill>
                  <a:schemeClr val="tx1"/>
                </a:solidFill>
                <a:latin typeface="+mn-lt"/>
                <a:ea typeface="+mn-ea"/>
                <a:cs typeface="+mn-cs"/>
              </a:rPr>
              <a:t>patient and the family deal with them, family environment, school performance</a:t>
            </a:r>
          </a:p>
          <a:p>
            <a:r>
              <a:rPr lang="en-US" sz="1200" b="0" i="0" u="none" strike="noStrike" kern="1200" baseline="0" dirty="0" smtClean="0">
                <a:solidFill>
                  <a:schemeClr val="tx1"/>
                </a:solidFill>
                <a:latin typeface="+mn-lt"/>
                <a:ea typeface="+mn-ea"/>
                <a:cs typeface="+mn-cs"/>
              </a:rPr>
              <a:t>and other relevant issues on the patient’s functioning.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Clinical trials have shown that CBT has better outcomes when the</a:t>
            </a:r>
          </a:p>
          <a:p>
            <a:r>
              <a:rPr lang="en-US" sz="1200" b="0" i="0" u="none" strike="noStrike" kern="1200" baseline="0" dirty="0" smtClean="0">
                <a:solidFill>
                  <a:schemeClr val="tx1"/>
                </a:solidFill>
                <a:latin typeface="+mn-lt"/>
                <a:ea typeface="+mn-ea"/>
                <a:cs typeface="+mn-cs"/>
              </a:rPr>
              <a:t>people closest to the patient (parents, family members and teachers) are involved</a:t>
            </a:r>
          </a:p>
          <a:p>
            <a:r>
              <a:rPr lang="en-US" sz="1200" b="0" i="0" u="none" strike="noStrike" kern="1200" baseline="0" dirty="0" smtClean="0">
                <a:solidFill>
                  <a:schemeClr val="tx1"/>
                </a:solidFill>
                <a:latin typeface="+mn-lt"/>
                <a:ea typeface="+mn-ea"/>
                <a:cs typeface="+mn-cs"/>
              </a:rPr>
              <a:t>in treatment (</a:t>
            </a:r>
            <a:r>
              <a:rPr lang="en-US" sz="1200" b="0" i="0" u="none" strike="noStrike" kern="1200" baseline="0" dirty="0" err="1" smtClean="0">
                <a:solidFill>
                  <a:schemeClr val="tx1"/>
                </a:solidFill>
                <a:latin typeface="+mn-lt"/>
                <a:ea typeface="+mn-ea"/>
                <a:cs typeface="+mn-cs"/>
              </a:rPr>
              <a:t>Piacentini</a:t>
            </a:r>
            <a:r>
              <a:rPr lang="en-US" sz="1200" b="0" i="0" u="none" strike="noStrike" kern="1200" baseline="0" dirty="0" smtClean="0">
                <a:solidFill>
                  <a:schemeClr val="tx1"/>
                </a:solidFill>
                <a:latin typeface="+mn-lt"/>
                <a:ea typeface="+mn-ea"/>
                <a:cs typeface="+mn-cs"/>
              </a:rPr>
              <a:t> &amp; Langley, 2004; Freeman et al, 2008). Family members</a:t>
            </a:r>
          </a:p>
          <a:p>
            <a:r>
              <a:rPr lang="en-US" sz="1200" b="0" i="0" u="none" strike="noStrike" kern="1200" baseline="0" dirty="0" smtClean="0">
                <a:solidFill>
                  <a:schemeClr val="tx1"/>
                </a:solidFill>
                <a:latin typeface="+mn-lt"/>
                <a:ea typeface="+mn-ea"/>
                <a:cs typeface="+mn-cs"/>
              </a:rPr>
              <a:t>may respond to the patient’s symptoms by facilitating avoidance, assisting on</a:t>
            </a:r>
          </a:p>
          <a:p>
            <a:r>
              <a:rPr lang="en-US" sz="1200" b="0" i="0" u="none" strike="noStrike" kern="1200" baseline="0" dirty="0" smtClean="0">
                <a:solidFill>
                  <a:schemeClr val="tx1"/>
                </a:solidFill>
                <a:latin typeface="+mn-lt"/>
                <a:ea typeface="+mn-ea"/>
                <a:cs typeface="+mn-cs"/>
              </a:rPr>
              <a:t>ritualistic behaviors, or inadvertently participating in rituals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a:t>
            </a:r>
          </a:p>
          <a:p>
            <a:r>
              <a:rPr lang="en-US" sz="1200" b="0" i="0" u="none" strike="noStrike" kern="1200" baseline="0" dirty="0" smtClean="0">
                <a:solidFill>
                  <a:schemeClr val="tx1"/>
                </a:solidFill>
                <a:latin typeface="+mn-lt"/>
                <a:ea typeface="+mn-ea"/>
                <a:cs typeface="+mn-cs"/>
              </a:rPr>
              <a:t>al, 1999; </a:t>
            </a:r>
            <a:r>
              <a:rPr lang="en-US" sz="1200" b="0" i="0" u="none" strike="noStrike" kern="1200" baseline="0" dirty="0" err="1" smtClean="0">
                <a:solidFill>
                  <a:schemeClr val="tx1"/>
                </a:solidFill>
                <a:latin typeface="+mn-lt"/>
                <a:ea typeface="+mn-ea"/>
                <a:cs typeface="+mn-cs"/>
              </a:rPr>
              <a:t>Barret</a:t>
            </a:r>
            <a:r>
              <a:rPr lang="en-US" sz="1200" b="0" i="0" u="none" strike="noStrike" kern="1200" baseline="0" dirty="0" smtClean="0">
                <a:solidFill>
                  <a:schemeClr val="tx1"/>
                </a:solidFill>
                <a:latin typeface="+mn-lt"/>
                <a:ea typeface="+mn-ea"/>
                <a:cs typeface="+mn-cs"/>
              </a:rPr>
              <a:t> et al, 2004; Freeman et al, 2008) described by some as family</a:t>
            </a:r>
          </a:p>
          <a:p>
            <a:r>
              <a:rPr lang="en-US" sz="1200" b="0" i="0" u="none" strike="noStrike" kern="1200" baseline="0" dirty="0" smtClean="0">
                <a:solidFill>
                  <a:schemeClr val="tx1"/>
                </a:solidFill>
                <a:latin typeface="+mn-lt"/>
                <a:ea typeface="+mn-ea"/>
                <a:cs typeface="+mn-cs"/>
              </a:rPr>
              <a:t>accommodation (</a:t>
            </a:r>
            <a:r>
              <a:rPr lang="en-US" sz="1200" b="0" i="0" u="none" strike="noStrike" kern="1200" baseline="0" dirty="0" err="1" smtClean="0">
                <a:solidFill>
                  <a:schemeClr val="tx1"/>
                </a:solidFill>
                <a:latin typeface="+mn-lt"/>
                <a:ea typeface="+mn-ea"/>
                <a:cs typeface="+mn-cs"/>
              </a:rPr>
              <a:t>Calvocoressi</a:t>
            </a:r>
            <a:r>
              <a:rPr lang="en-US" sz="1200" b="0" i="0" u="none" strike="noStrike" kern="1200" baseline="0" dirty="0" smtClean="0">
                <a:solidFill>
                  <a:schemeClr val="tx1"/>
                </a:solidFill>
                <a:latin typeface="+mn-lt"/>
                <a:ea typeface="+mn-ea"/>
                <a:cs typeface="+mn-cs"/>
              </a:rPr>
              <a:t> et al, 1999). High levels of family accommodation</a:t>
            </a:r>
          </a:p>
          <a:p>
            <a:r>
              <a:rPr lang="en-US" sz="1200" b="0" i="0" u="none" strike="noStrike" kern="1200" baseline="0" dirty="0" smtClean="0">
                <a:solidFill>
                  <a:schemeClr val="tx1"/>
                </a:solidFill>
                <a:latin typeface="+mn-lt"/>
                <a:ea typeface="+mn-ea"/>
                <a:cs typeface="+mn-cs"/>
              </a:rPr>
              <a:t>have been associated with symptom maintenance and poor outcome (</a:t>
            </a:r>
            <a:r>
              <a:rPr lang="en-US" sz="1200" b="0" i="0" u="none" strike="noStrike" kern="1200" baseline="0" dirty="0" err="1" smtClean="0">
                <a:solidFill>
                  <a:schemeClr val="tx1"/>
                </a:solidFill>
                <a:latin typeface="+mn-lt"/>
                <a:ea typeface="+mn-ea"/>
                <a:cs typeface="+mn-cs"/>
              </a:rPr>
              <a:t>Calvocoressi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 al, 1999; Amir et al, 2000). Thus, parents must be included in the treatment</a:t>
            </a:r>
          </a:p>
          <a:p>
            <a:r>
              <a:rPr lang="en-US" sz="1200" b="0" i="0" u="none" strike="noStrike" kern="1200" baseline="0" dirty="0" smtClean="0">
                <a:solidFill>
                  <a:schemeClr val="tx1"/>
                </a:solidFill>
                <a:latin typeface="+mn-lt"/>
                <a:ea typeface="+mn-ea"/>
                <a:cs typeface="+mn-cs"/>
              </a:rPr>
              <a:t>(Freeman et al, 2008); in fact, parents often become co-therapists and administer</a:t>
            </a:r>
          </a:p>
          <a:p>
            <a:r>
              <a:rPr lang="en-US" sz="1200" b="0" i="0" u="none" strike="noStrike" kern="1200" baseline="0" dirty="0" smtClean="0">
                <a:solidFill>
                  <a:schemeClr val="tx1"/>
                </a:solidFill>
                <a:latin typeface="+mn-lt"/>
                <a:ea typeface="+mn-ea"/>
                <a:cs typeface="+mn-cs"/>
              </a:rPr>
              <a:t>treatment at home.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link for a general description of CBT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much </a:t>
            </a:r>
            <a:r>
              <a:rPr lang="en-US" sz="1200" b="0" i="0" u="none" strike="noStrike" kern="1200" baseline="0" dirty="0" err="1" smtClean="0">
                <a:solidFill>
                  <a:schemeClr val="tx1"/>
                </a:solidFill>
                <a:latin typeface="+mn-lt"/>
                <a:ea typeface="+mn-ea"/>
                <a:cs typeface="+mn-cs"/>
              </a:rPr>
              <a:t>psychoeducation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possible is also to be provided; this will involve detailed information about all aspects of the illness, including possible clinical symptoms, impact of comorbidity,</a:t>
            </a:r>
          </a:p>
          <a:p>
            <a:r>
              <a:rPr lang="en-US" sz="1200" b="0" i="0" u="none" strike="noStrike" kern="1200" baseline="0" dirty="0" smtClean="0">
                <a:solidFill>
                  <a:schemeClr val="tx1"/>
                </a:solidFill>
                <a:latin typeface="+mn-lt"/>
                <a:ea typeface="+mn-ea"/>
                <a:cs typeface="+mn-cs"/>
              </a:rPr>
              <a:t>treatment options, duration of illness and duration of treatment, the risks of family</a:t>
            </a:r>
          </a:p>
          <a:p>
            <a:r>
              <a:rPr lang="en-US" sz="1200" b="0" i="0" u="none" strike="noStrike" kern="1200" baseline="0" dirty="0" smtClean="0">
                <a:solidFill>
                  <a:schemeClr val="tx1"/>
                </a:solidFill>
                <a:latin typeface="+mn-lt"/>
                <a:ea typeface="+mn-ea"/>
                <a:cs typeface="+mn-cs"/>
              </a:rPr>
              <a:t>accommodation and how best to deal with a family member with OCD. Usually,</a:t>
            </a:r>
          </a:p>
          <a:p>
            <a:r>
              <a:rPr lang="en-US" sz="1200" b="0" i="0" u="none" strike="noStrike" kern="1200" baseline="0" dirty="0" smtClean="0">
                <a:solidFill>
                  <a:schemeClr val="tx1"/>
                </a:solidFill>
                <a:latin typeface="+mn-lt"/>
                <a:ea typeface="+mn-ea"/>
                <a:cs typeface="+mn-cs"/>
              </a:rPr>
              <a:t>a 50 minute CBT session includes a review of the goals, review of the previous</a:t>
            </a:r>
          </a:p>
          <a:p>
            <a:r>
              <a:rPr lang="en-US" sz="1200" b="0" i="0" u="none" strike="noStrike" kern="1200" baseline="0" dirty="0" smtClean="0">
                <a:solidFill>
                  <a:schemeClr val="tx1"/>
                </a:solidFill>
                <a:latin typeface="+mn-lt"/>
                <a:ea typeface="+mn-ea"/>
                <a:cs typeface="+mn-cs"/>
              </a:rPr>
              <a:t>week, provision of new information, therapist-assisted practice, homework for the</a:t>
            </a:r>
          </a:p>
          <a:p>
            <a:r>
              <a:rPr lang="en-US" sz="1200" b="0" i="0" u="none" strike="noStrike" kern="1200" baseline="0" dirty="0" smtClean="0">
                <a:solidFill>
                  <a:schemeClr val="tx1"/>
                </a:solidFill>
                <a:latin typeface="+mn-lt"/>
                <a:ea typeface="+mn-ea"/>
                <a:cs typeface="+mn-cs"/>
              </a:rPr>
              <a:t>coming week, and monitoring (</a:t>
            </a:r>
            <a:r>
              <a:rPr lang="en-US" sz="1200" b="0" i="0" u="none" strike="noStrike" kern="1200" baseline="0" dirty="0" err="1" smtClean="0">
                <a:solidFill>
                  <a:schemeClr val="tx1"/>
                </a:solidFill>
                <a:latin typeface="+mn-lt"/>
                <a:ea typeface="+mn-ea"/>
                <a:cs typeface="+mn-cs"/>
              </a:rPr>
              <a:t>Steketee</a:t>
            </a:r>
            <a:r>
              <a:rPr lang="en-US" sz="1200" b="0" i="0" u="none" strike="noStrike" kern="1200" baseline="0" dirty="0" smtClean="0">
                <a:solidFill>
                  <a:schemeClr val="tx1"/>
                </a:solidFill>
                <a:latin typeface="+mn-lt"/>
                <a:ea typeface="+mn-ea"/>
                <a:cs typeface="+mn-cs"/>
              </a:rPr>
              <a:t>, 1999).</a:t>
            </a:r>
          </a:p>
          <a:p>
            <a:r>
              <a:rPr lang="en-US" sz="1200" b="0" i="0" u="none" strike="noStrike" kern="1200" baseline="0" dirty="0" smtClean="0">
                <a:solidFill>
                  <a:schemeClr val="tx1"/>
                </a:solidFill>
                <a:latin typeface="+mn-lt"/>
                <a:ea typeface="+mn-ea"/>
                <a:cs typeface="+mn-cs"/>
              </a:rPr>
              <a:t>The success of CBT depends on understanding the illness, the basis for the</a:t>
            </a:r>
          </a:p>
          <a:p>
            <a:r>
              <a:rPr lang="en-US" sz="1200" b="0" i="0" u="none" strike="noStrike" kern="1200" baseline="0" dirty="0" smtClean="0">
                <a:solidFill>
                  <a:schemeClr val="tx1"/>
                </a:solidFill>
                <a:latin typeface="+mn-lt"/>
                <a:ea typeface="+mn-ea"/>
                <a:cs typeface="+mn-cs"/>
              </a:rPr>
              <a:t>therapeutic activities and the cognitive processes implicated in the maintenance of</a:t>
            </a:r>
          </a:p>
          <a:p>
            <a:r>
              <a:rPr lang="en-US" sz="1200" b="0" i="0" u="none" strike="noStrike" kern="1200" baseline="0" dirty="0" smtClean="0">
                <a:solidFill>
                  <a:schemeClr val="tx1"/>
                </a:solidFill>
                <a:latin typeface="+mn-lt"/>
                <a:ea typeface="+mn-ea"/>
                <a:cs typeface="+mn-cs"/>
              </a:rPr>
              <a:t>the disorder.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picture to hear Dr. Eli </a:t>
            </a:r>
            <a:r>
              <a:rPr lang="en-US" sz="1200" b="0" i="0" u="none" strike="noStrike" kern="1200" baseline="0" dirty="0" err="1" smtClean="0">
                <a:solidFill>
                  <a:schemeClr val="tx1"/>
                </a:solidFill>
                <a:latin typeface="+mn-lt"/>
                <a:ea typeface="+mn-ea"/>
                <a:cs typeface="+mn-cs"/>
              </a:rPr>
              <a:t>Lebowitz</a:t>
            </a:r>
            <a:r>
              <a:rPr lang="en-US" sz="1200" b="0" i="0" u="none" strike="noStrike" kern="1200" baseline="0" dirty="0" smtClean="0">
                <a:solidFill>
                  <a:schemeClr val="tx1"/>
                </a:solidFill>
                <a:latin typeface="+mn-lt"/>
                <a:ea typeface="+mn-ea"/>
                <a:cs typeface="+mn-cs"/>
              </a:rPr>
              <a:t> explain how to create effective exposures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CBT manuals</a:t>
            </a:r>
          </a:p>
          <a:p>
            <a:r>
              <a:rPr lang="en-US" sz="1200" b="0" i="0" u="none" strike="noStrike" kern="1200" baseline="0" dirty="0" smtClean="0">
                <a:solidFill>
                  <a:schemeClr val="tx1"/>
                </a:solidFill>
                <a:latin typeface="+mn-lt"/>
                <a:ea typeface="+mn-ea"/>
                <a:cs typeface="+mn-cs"/>
              </a:rPr>
              <a:t>and self-help</a:t>
            </a:r>
          </a:p>
          <a:p>
            <a:r>
              <a:rPr lang="en-US" sz="1200" b="0" i="0" u="none" strike="noStrike" kern="1200" baseline="0" dirty="0" smtClean="0">
                <a:solidFill>
                  <a:schemeClr val="tx1"/>
                </a:solidFill>
                <a:latin typeface="+mn-lt"/>
                <a:ea typeface="+mn-ea"/>
                <a:cs typeface="+mn-cs"/>
              </a:rPr>
              <a:t>books available</a:t>
            </a:r>
          </a:p>
          <a:p>
            <a:r>
              <a:rPr lang="en-US" sz="1200" b="0" i="0" u="none" strike="noStrike" kern="1200" baseline="0" dirty="0" smtClean="0">
                <a:solidFill>
                  <a:schemeClr val="tx1"/>
                </a:solidFill>
                <a:latin typeface="+mn-lt"/>
                <a:ea typeface="+mn-ea"/>
                <a:cs typeface="+mn-cs"/>
              </a:rPr>
              <a:t>for therapists and</a:t>
            </a:r>
          </a:p>
          <a:p>
            <a:r>
              <a:rPr lang="en-US" sz="1200" b="0" i="0" u="none" strike="noStrike" kern="1200" baseline="0" dirty="0" smtClean="0">
                <a:solidFill>
                  <a:schemeClr val="tx1"/>
                </a:solidFill>
                <a:latin typeface="+mn-lt"/>
                <a:ea typeface="+mn-ea"/>
                <a:cs typeface="+mn-cs"/>
              </a:rPr>
              <a:t>families interested</a:t>
            </a:r>
          </a:p>
          <a:p>
            <a:r>
              <a:rPr lang="en-US" sz="1200" b="0" i="0" u="none" strike="noStrike" kern="1200" baseline="0" dirty="0" smtClean="0">
                <a:solidFill>
                  <a:schemeClr val="tx1"/>
                </a:solidFill>
                <a:latin typeface="+mn-lt"/>
                <a:ea typeface="+mn-ea"/>
                <a:cs typeface="+mn-cs"/>
              </a:rPr>
              <a:t>in these techniques</a:t>
            </a:r>
          </a:p>
          <a:p>
            <a:r>
              <a:rPr lang="en-US" sz="1200" b="0" i="0" u="none" strike="noStrike" kern="1200" baseline="0" dirty="0" smtClean="0">
                <a:solidFill>
                  <a:schemeClr val="tx1"/>
                </a:solidFill>
                <a:latin typeface="+mn-lt"/>
                <a:ea typeface="+mn-ea"/>
                <a:cs typeface="+mn-cs"/>
              </a:rPr>
              <a:t>(AACAP, 2012):</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greatest efficacy, the combination of CBT with medication has been</a:t>
            </a:r>
          </a:p>
          <a:p>
            <a:r>
              <a:rPr lang="en-US" sz="1200" b="0" i="0" u="none" strike="noStrike" kern="1200" baseline="0" dirty="0" smtClean="0">
                <a:solidFill>
                  <a:schemeClr val="tx1"/>
                </a:solidFill>
                <a:latin typeface="+mn-lt"/>
                <a:ea typeface="+mn-ea"/>
                <a:cs typeface="+mn-cs"/>
              </a:rPr>
              <a:t>suggested as the treatment of choice for moderate and severe OCD (AACAP,</a:t>
            </a:r>
          </a:p>
          <a:p>
            <a:r>
              <a:rPr lang="en-US" sz="1200" b="0" i="0" u="none" strike="noStrike" kern="1200" baseline="0" dirty="0" smtClean="0">
                <a:solidFill>
                  <a:schemeClr val="tx1"/>
                </a:solidFill>
                <a:latin typeface="+mn-lt"/>
                <a:ea typeface="+mn-ea"/>
                <a:cs typeface="+mn-cs"/>
              </a:rPr>
              <a:t>2012). The Pediatric OCD Treatment Study (POTS), a 5-year, 3-site outcome</a:t>
            </a:r>
          </a:p>
          <a:p>
            <a:r>
              <a:rPr lang="en-US" sz="1200" b="0" i="0" u="none" strike="noStrike" kern="1200" baseline="0" dirty="0" smtClean="0">
                <a:solidFill>
                  <a:schemeClr val="tx1"/>
                </a:solidFill>
                <a:latin typeface="+mn-lt"/>
                <a:ea typeface="+mn-ea"/>
                <a:cs typeface="+mn-cs"/>
              </a:rPr>
              <a:t>study designed to compare placebo, sertraline, CBT, and combined CBT with</a:t>
            </a:r>
          </a:p>
          <a:p>
            <a:r>
              <a:rPr lang="en-US" sz="1200" b="0" i="0" u="none" strike="noStrike" kern="1200" baseline="0" dirty="0" smtClean="0">
                <a:solidFill>
                  <a:schemeClr val="tx1"/>
                </a:solidFill>
                <a:latin typeface="+mn-lt"/>
                <a:ea typeface="+mn-ea"/>
                <a:cs typeface="+mn-cs"/>
              </a:rPr>
              <a:t>sertraline, concluded that the combined treatment (</a:t>
            </a:r>
            <a:r>
              <a:rPr lang="en-US" sz="1200" b="0" i="0" u="none" strike="noStrike" kern="1200" baseline="0" dirty="0" err="1" smtClean="0">
                <a:solidFill>
                  <a:schemeClr val="tx1"/>
                </a:solidFill>
                <a:latin typeface="+mn-lt"/>
                <a:ea typeface="+mn-ea"/>
                <a:cs typeface="+mn-cs"/>
              </a:rPr>
              <a:t>CBT+sertraline</a:t>
            </a:r>
            <a:r>
              <a:rPr lang="en-US" sz="1200" b="0" i="0" u="none" strike="noStrike" kern="1200" baseline="0" dirty="0" smtClean="0">
                <a:solidFill>
                  <a:schemeClr val="tx1"/>
                </a:solidFill>
                <a:latin typeface="+mn-lt"/>
                <a:ea typeface="+mn-ea"/>
                <a:cs typeface="+mn-cs"/>
              </a:rPr>
              <a:t>) was more</a:t>
            </a:r>
          </a:p>
          <a:p>
            <a:r>
              <a:rPr lang="en-US" sz="1200" b="0" i="0" u="none" strike="noStrike" kern="1200" baseline="0" dirty="0" smtClean="0">
                <a:solidFill>
                  <a:schemeClr val="tx1"/>
                </a:solidFill>
                <a:latin typeface="+mn-lt"/>
                <a:ea typeface="+mn-ea"/>
                <a:cs typeface="+mn-cs"/>
              </a:rPr>
              <a:t>effective than CBT or sertraline alone. The effect sizes for the combined treatment,</a:t>
            </a:r>
          </a:p>
          <a:p>
            <a:r>
              <a:rPr lang="en-US" sz="1200" b="0" i="0" u="none" strike="noStrike" kern="1200" baseline="0" dirty="0" smtClean="0">
                <a:solidFill>
                  <a:schemeClr val="tx1"/>
                </a:solidFill>
                <a:latin typeface="+mn-lt"/>
                <a:ea typeface="+mn-ea"/>
                <a:cs typeface="+mn-cs"/>
              </a:rPr>
              <a:t>CBT alone and sertraline alone were 1.4, 0.97and 0.67, respectively (Pediatric</a:t>
            </a:r>
          </a:p>
          <a:p>
            <a:r>
              <a:rPr lang="en-US" sz="1200" b="0" i="0" u="none" strike="noStrike" kern="1200" baseline="0" dirty="0" smtClean="0">
                <a:solidFill>
                  <a:schemeClr val="tx1"/>
                </a:solidFill>
                <a:latin typeface="+mn-lt"/>
                <a:ea typeface="+mn-ea"/>
                <a:cs typeface="+mn-cs"/>
              </a:rPr>
              <a:t>OCD Treatment Study, 2004). Remission rates for SSRIs alone are less than one</a:t>
            </a:r>
          </a:p>
          <a:p>
            <a:r>
              <a:rPr lang="en-US" sz="1200" b="0" i="0" u="none" strike="noStrike" kern="1200" baseline="0" dirty="0" smtClean="0">
                <a:solidFill>
                  <a:schemeClr val="tx1"/>
                </a:solidFill>
                <a:latin typeface="+mn-lt"/>
                <a:ea typeface="+mn-ea"/>
                <a:cs typeface="+mn-cs"/>
              </a:rPr>
              <a:t>third (Pediatric OCD Treatment Study, 2004; Franklin et al, 2011).</a:t>
            </a:r>
          </a:p>
          <a:p>
            <a:r>
              <a:rPr lang="en-US" sz="1200" b="0" i="0" u="none" strike="noStrike" kern="1200" baseline="0" dirty="0" smtClean="0">
                <a:solidFill>
                  <a:schemeClr val="tx1"/>
                </a:solidFill>
                <a:latin typeface="+mn-lt"/>
                <a:ea typeface="+mn-ea"/>
                <a:cs typeface="+mn-cs"/>
              </a:rPr>
              <a:t>Selective serotonin reuptake inhibitors (SSRIs) are the first-line medication</a:t>
            </a:r>
          </a:p>
          <a:p>
            <a:r>
              <a:rPr lang="en-US" sz="1200" b="0" i="0" u="none" strike="noStrike" kern="1200" baseline="0" dirty="0" smtClean="0">
                <a:solidFill>
                  <a:schemeClr val="tx1"/>
                </a:solidFill>
                <a:latin typeface="+mn-lt"/>
                <a:ea typeface="+mn-ea"/>
                <a:cs typeface="+mn-cs"/>
              </a:rPr>
              <a:t>for OCD in children, adolescents and adults (AACAP, 2012). Clomipramine, a</a:t>
            </a:r>
          </a:p>
          <a:p>
            <a:r>
              <a:rPr lang="en-US" sz="1200" b="0" i="0" u="none" strike="noStrike" kern="1200" baseline="0" dirty="0" smtClean="0">
                <a:solidFill>
                  <a:schemeClr val="tx1"/>
                </a:solidFill>
                <a:latin typeface="+mn-lt"/>
                <a:ea typeface="+mn-ea"/>
                <a:cs typeface="+mn-cs"/>
              </a:rPr>
              <a:t>serotoninergic tricyclic agent, was the first medication proven to be effective in</a:t>
            </a:r>
          </a:p>
          <a:p>
            <a:r>
              <a:rPr lang="en-US" sz="1200" b="0" i="0" u="none" strike="noStrike" kern="1200" baseline="0" dirty="0" smtClean="0">
                <a:solidFill>
                  <a:schemeClr val="tx1"/>
                </a:solidFill>
                <a:latin typeface="+mn-lt"/>
                <a:ea typeface="+mn-ea"/>
                <a:cs typeface="+mn-cs"/>
              </a:rPr>
              <a:t>the treatment of OCD. Despite its efficacy (effect size: 0.85, confidence interval</a:t>
            </a:r>
          </a:p>
          <a:p>
            <a:r>
              <a:rPr lang="en-US" sz="1200" b="0" i="0" u="none" strike="noStrike" kern="1200" baseline="0" dirty="0" smtClean="0">
                <a:solidFill>
                  <a:schemeClr val="tx1"/>
                </a:solidFill>
                <a:latin typeface="+mn-lt"/>
                <a:ea typeface="+mn-ea"/>
                <a:cs typeface="+mn-cs"/>
              </a:rPr>
              <a:t>0.32–1.39) (Watson &amp; Rees, 2008), side effects – gastrointestinal, autonomic, hepatic and, particularly, cardiac conduction problems – limit the clinical use of</a:t>
            </a:r>
          </a:p>
          <a:p>
            <a:r>
              <a:rPr lang="en-US" sz="1200" b="0" i="0" u="none" strike="noStrike" kern="1200" baseline="0" dirty="0" smtClean="0">
                <a:solidFill>
                  <a:schemeClr val="tx1"/>
                </a:solidFill>
                <a:latin typeface="+mn-lt"/>
                <a:ea typeface="+mn-ea"/>
                <a:cs typeface="+mn-cs"/>
              </a:rPr>
              <a:t>clomipramine, especially in children and adolescents. For instance, prescribing</a:t>
            </a:r>
          </a:p>
          <a:p>
            <a:r>
              <a:rPr lang="en-US" sz="1200" b="0" i="0" u="none" strike="noStrike" kern="1200" baseline="0" dirty="0" smtClean="0">
                <a:solidFill>
                  <a:schemeClr val="tx1"/>
                </a:solidFill>
                <a:latin typeface="+mn-lt"/>
                <a:ea typeface="+mn-ea"/>
                <a:cs typeface="+mn-cs"/>
              </a:rPr>
              <a:t>clomipramine requires electrocardiographic evaluation at baseline and follow up</a:t>
            </a:r>
          </a:p>
          <a:p>
            <a:r>
              <a:rPr lang="hr-HR" sz="1200" b="0" i="0" u="none" strike="noStrike" kern="1200" baseline="0" dirty="0" smtClean="0">
                <a:solidFill>
                  <a:schemeClr val="tx1"/>
                </a:solidFill>
                <a:latin typeface="+mn-lt"/>
                <a:ea typeface="+mn-ea"/>
                <a:cs typeface="+mn-cs"/>
              </a:rPr>
              <a:t>(Mancuso et al, 2010; AACAP, 2012).</a:t>
            </a:r>
          </a:p>
          <a:p>
            <a:r>
              <a:rPr lang="en-US" sz="1200" b="0" i="0" u="none" strike="noStrike" kern="1200" baseline="0" dirty="0" smtClean="0">
                <a:solidFill>
                  <a:schemeClr val="tx1"/>
                </a:solidFill>
                <a:latin typeface="+mn-lt"/>
                <a:ea typeface="+mn-ea"/>
                <a:cs typeface="+mn-cs"/>
              </a:rPr>
              <a:t>Well-designed clinical trials have demonstrated the efficacy and safety of</a:t>
            </a:r>
          </a:p>
          <a:p>
            <a:r>
              <a:rPr lang="en-US" sz="1200" b="0" i="0" u="none" strike="noStrike" kern="1200" baseline="0" dirty="0" smtClean="0">
                <a:solidFill>
                  <a:schemeClr val="tx1"/>
                </a:solidFill>
                <a:latin typeface="+mn-lt"/>
                <a:ea typeface="+mn-ea"/>
                <a:cs typeface="+mn-cs"/>
              </a:rPr>
              <a:t>the SSRIs fluoxetine, sertraline and fluvoxamine (alone or combined with CBT) in</a:t>
            </a:r>
          </a:p>
          <a:p>
            <a:r>
              <a:rPr lang="en-US" sz="1200" b="0" i="0" u="none" strike="noStrike" kern="1200" baseline="0" dirty="0" smtClean="0">
                <a:solidFill>
                  <a:schemeClr val="tx1"/>
                </a:solidFill>
                <a:latin typeface="+mn-lt"/>
                <a:ea typeface="+mn-ea"/>
                <a:cs typeface="+mn-cs"/>
              </a:rPr>
              <a:t>children and adolescents with OCD. Other SSRIs such as paroxetine, citalopram</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escitalopram</a:t>
            </a:r>
            <a:r>
              <a:rPr lang="en-US" sz="1200" b="0" i="0" u="none" strike="noStrike" kern="1200" baseline="0" dirty="0" smtClean="0">
                <a:solidFill>
                  <a:schemeClr val="tx1"/>
                </a:solidFill>
                <a:latin typeface="+mn-lt"/>
                <a:ea typeface="+mn-ea"/>
                <a:cs typeface="+mn-cs"/>
              </a:rPr>
              <a:t> have also demonstrated efficacy in children and adolescents with</a:t>
            </a:r>
          </a:p>
          <a:p>
            <a:r>
              <a:rPr lang="en-US" sz="1200" b="0" i="0" u="none" strike="noStrike" kern="1200" baseline="0" dirty="0" smtClean="0">
                <a:solidFill>
                  <a:schemeClr val="tx1"/>
                </a:solidFill>
                <a:latin typeface="+mn-lt"/>
                <a:ea typeface="+mn-ea"/>
                <a:cs typeface="+mn-cs"/>
              </a:rPr>
              <a:t>OCD, even though the FDA has not yet approved pediatric use (Rosario et al,</a:t>
            </a:r>
          </a:p>
          <a:p>
            <a:r>
              <a:rPr lang="en-US" sz="1200" b="0" i="0" u="none" strike="noStrike" kern="1200" baseline="0" dirty="0" smtClean="0">
                <a:solidFill>
                  <a:schemeClr val="tx1"/>
                </a:solidFill>
                <a:latin typeface="+mn-lt"/>
                <a:ea typeface="+mn-ea"/>
                <a:cs typeface="+mn-cs"/>
              </a:rPr>
              <a:t>2008; AACAP, 2012). A meta-analysis of all published randomized controlled</a:t>
            </a:r>
          </a:p>
          <a:p>
            <a:r>
              <a:rPr lang="en-US" sz="1200" b="0" i="0" u="none" strike="noStrike" kern="1200" baseline="0" dirty="0" smtClean="0">
                <a:solidFill>
                  <a:schemeClr val="tx1"/>
                </a:solidFill>
                <a:latin typeface="+mn-lt"/>
                <a:ea typeface="+mn-ea"/>
                <a:cs typeface="+mn-cs"/>
              </a:rPr>
              <a:t>trials in children and adolescents with OCD found an effect size of 0.46 (95%</a:t>
            </a:r>
          </a:p>
          <a:p>
            <a:r>
              <a:rPr lang="en-US" sz="1200" b="0" i="0" u="none" strike="noStrike" kern="1200" baseline="0" dirty="0" smtClean="0">
                <a:solidFill>
                  <a:schemeClr val="tx1"/>
                </a:solidFill>
                <a:latin typeface="+mn-lt"/>
                <a:ea typeface="+mn-ea"/>
                <a:cs typeface="+mn-cs"/>
              </a:rPr>
              <a:t>CI 0.37– 0.55) and showed a statistically significant difference between drug and</a:t>
            </a:r>
          </a:p>
          <a:p>
            <a:r>
              <a:rPr lang="en-US" sz="1200" b="0" i="0" u="none" strike="noStrike" kern="1200" baseline="0" dirty="0" smtClean="0">
                <a:solidFill>
                  <a:schemeClr val="tx1"/>
                </a:solidFill>
                <a:latin typeface="+mn-lt"/>
                <a:ea typeface="+mn-ea"/>
                <a:cs typeface="+mn-cs"/>
              </a:rPr>
              <a:t>placebo (Geller et al, 2003).</a:t>
            </a:r>
          </a:p>
          <a:p>
            <a:r>
              <a:rPr lang="en-US" sz="1200" b="0" i="0" u="none" strike="noStrike" kern="1200" baseline="0" dirty="0" smtClean="0">
                <a:solidFill>
                  <a:schemeClr val="tx1"/>
                </a:solidFill>
                <a:latin typeface="+mn-lt"/>
                <a:ea typeface="+mn-ea"/>
                <a:cs typeface="+mn-cs"/>
              </a:rPr>
              <a:t>Treatment should start with a low dose to reduce the risk of adverse effects.</a:t>
            </a:r>
          </a:p>
          <a:p>
            <a:r>
              <a:rPr lang="en-US" sz="1200" b="0" i="0" u="none" strike="noStrike" kern="1200" baseline="0" dirty="0" smtClean="0">
                <a:solidFill>
                  <a:schemeClr val="tx1"/>
                </a:solidFill>
                <a:latin typeface="+mn-lt"/>
                <a:ea typeface="+mn-ea"/>
                <a:cs typeface="+mn-cs"/>
              </a:rPr>
              <a:t>An adequate trial should use the medication for at 10 to 16 weeks at adequate</a:t>
            </a:r>
          </a:p>
          <a:p>
            <a:r>
              <a:rPr lang="en-US" sz="1200" b="0" i="0" u="none" strike="noStrike" kern="1200" baseline="0" dirty="0" smtClean="0">
                <a:solidFill>
                  <a:schemeClr val="tx1"/>
                </a:solidFill>
                <a:latin typeface="+mn-lt"/>
                <a:ea typeface="+mn-ea"/>
                <a:cs typeface="+mn-cs"/>
              </a:rPr>
              <a:t>doses (Table F.3.6). The optimal duration of treatment for children with OCD</a:t>
            </a:r>
          </a:p>
          <a:p>
            <a:r>
              <a:rPr lang="en-US" sz="1200" b="0" i="0" u="none" strike="noStrike" kern="1200" baseline="0" dirty="0" smtClean="0">
                <a:solidFill>
                  <a:schemeClr val="tx1"/>
                </a:solidFill>
                <a:latin typeface="+mn-lt"/>
                <a:ea typeface="+mn-ea"/>
                <a:cs typeface="+mn-cs"/>
              </a:rPr>
              <a:t>is unknown. Most experts suggest that treatment should continue for at least 12</a:t>
            </a:r>
          </a:p>
          <a:p>
            <a:r>
              <a:rPr lang="en-US" sz="1200" b="0" i="0" u="none" strike="noStrike" kern="1200" baseline="0" dirty="0" smtClean="0">
                <a:solidFill>
                  <a:schemeClr val="tx1"/>
                </a:solidFill>
                <a:latin typeface="+mn-lt"/>
                <a:ea typeface="+mn-ea"/>
                <a:cs typeface="+mn-cs"/>
              </a:rPr>
              <a:t>months after symptom resolution or stabilization, followed by a very gradual</a:t>
            </a:r>
          </a:p>
          <a:p>
            <a:r>
              <a:rPr lang="en-US" sz="1200" b="0" i="0" u="none" strike="noStrike" kern="1200" baseline="0" dirty="0" smtClean="0">
                <a:solidFill>
                  <a:schemeClr val="tx1"/>
                </a:solidFill>
                <a:latin typeface="+mn-lt"/>
                <a:ea typeface="+mn-ea"/>
                <a:cs typeface="+mn-cs"/>
              </a:rPr>
              <a:t>cessation (Rosario et al, 2008; Mancuso et al, 2010).</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 effectiveness of SSRIs, about half of the patients do not</a:t>
            </a:r>
          </a:p>
          <a:p>
            <a:r>
              <a:rPr lang="en-US" sz="1200" b="0" i="0" u="none" strike="noStrike" kern="1200" baseline="0" dirty="0" smtClean="0">
                <a:solidFill>
                  <a:schemeClr val="tx1"/>
                </a:solidFill>
                <a:latin typeface="+mn-lt"/>
                <a:ea typeface="+mn-ea"/>
                <a:cs typeface="+mn-cs"/>
              </a:rPr>
              <a:t>respond or have significant residual symptoms, even with adequate duration of</a:t>
            </a:r>
          </a:p>
          <a:p>
            <a:r>
              <a:rPr lang="en-US" sz="1200" b="0" i="0" u="none" strike="noStrike" kern="1200" baseline="0" dirty="0" smtClean="0">
                <a:solidFill>
                  <a:schemeClr val="tx1"/>
                </a:solidFill>
                <a:latin typeface="+mn-lt"/>
                <a:ea typeface="+mn-ea"/>
                <a:cs typeface="+mn-cs"/>
              </a:rPr>
              <a:t>treatment and maximum recommended or tolerated dosages. For these patients,</a:t>
            </a:r>
          </a:p>
          <a:p>
            <a:r>
              <a:rPr lang="en-US" sz="1200" b="0" i="0" u="none" strike="noStrike" kern="1200" baseline="0" dirty="0" smtClean="0">
                <a:solidFill>
                  <a:schemeClr val="tx1"/>
                </a:solidFill>
                <a:latin typeface="+mn-lt"/>
                <a:ea typeface="+mn-ea"/>
                <a:cs typeface="+mn-cs"/>
              </a:rPr>
              <a:t>some strategies have been suggested and are described below. Unfortunately, there</a:t>
            </a:r>
          </a:p>
          <a:p>
            <a:r>
              <a:rPr lang="en-US" sz="1200" b="0" i="0" u="none" strike="noStrike" kern="1200" baseline="0" dirty="0" smtClean="0">
                <a:solidFill>
                  <a:schemeClr val="tx1"/>
                </a:solidFill>
                <a:latin typeface="+mn-lt"/>
                <a:ea typeface="+mn-ea"/>
                <a:cs typeface="+mn-cs"/>
              </a:rPr>
              <a:t>are no systematic studies that compare switching medications with adding an</a:t>
            </a:r>
          </a:p>
          <a:p>
            <a:r>
              <a:rPr lang="en-US" sz="1200" b="0" i="0" u="none" strike="noStrike" kern="1200" baseline="0" dirty="0" smtClean="0">
                <a:solidFill>
                  <a:schemeClr val="tx1"/>
                </a:solidFill>
                <a:latin typeface="+mn-lt"/>
                <a:ea typeface="+mn-ea"/>
                <a:cs typeface="+mn-cs"/>
              </a:rPr>
              <a:t>augmenting agent to the initial medication (AACAP, 2012).</a:t>
            </a:r>
          </a:p>
          <a:p>
            <a:r>
              <a:rPr lang="en-US" sz="1200" b="0" i="0" u="none" strike="noStrike" kern="1200" baseline="0" dirty="0" smtClean="0">
                <a:solidFill>
                  <a:schemeClr val="tx1"/>
                </a:solidFill>
                <a:latin typeface="+mn-lt"/>
                <a:ea typeface="+mn-ea"/>
                <a:cs typeface="+mn-cs"/>
              </a:rPr>
              <a:t>• The first strategy is to change to another SSRI.</a:t>
            </a:r>
          </a:p>
          <a:p>
            <a:r>
              <a:rPr lang="en-US" sz="1200" b="0" i="0" u="none" strike="noStrike" kern="1200" baseline="0" dirty="0" smtClean="0">
                <a:solidFill>
                  <a:schemeClr val="tx1"/>
                </a:solidFill>
                <a:latin typeface="+mn-lt"/>
                <a:ea typeface="+mn-ea"/>
                <a:cs typeface="+mn-cs"/>
              </a:rPr>
              <a:t>• In adults with partial response to SSRI, antipsychotics (Bloch et al, 2006) and</a:t>
            </a:r>
          </a:p>
          <a:p>
            <a:r>
              <a:rPr lang="en-US" sz="1200" b="0" i="0" u="none" strike="noStrike" kern="1200" baseline="0" dirty="0" smtClean="0">
                <a:solidFill>
                  <a:schemeClr val="tx1"/>
                </a:solidFill>
                <a:latin typeface="+mn-lt"/>
                <a:ea typeface="+mn-ea"/>
                <a:cs typeface="+mn-cs"/>
              </a:rPr>
              <a:t>clomipramine (Figueroa et al, 1998) have been used as augmentation agents.</a:t>
            </a:r>
          </a:p>
          <a:p>
            <a:r>
              <a:rPr lang="en-US" sz="1200" b="0" i="0" u="none" strike="noStrike" kern="1200" baseline="0" dirty="0" smtClean="0">
                <a:solidFill>
                  <a:schemeClr val="tx1"/>
                </a:solidFill>
                <a:latin typeface="+mn-lt"/>
                <a:ea typeface="+mn-ea"/>
                <a:cs typeface="+mn-cs"/>
              </a:rPr>
              <a:t>Further investigation of these pharmacological interventions in children is</a:t>
            </a:r>
          </a:p>
          <a:p>
            <a:r>
              <a:rPr lang="en-US" sz="1200" b="0" i="0" u="none" strike="noStrike" kern="1200" baseline="0" dirty="0" smtClean="0">
                <a:solidFill>
                  <a:schemeClr val="tx1"/>
                </a:solidFill>
                <a:latin typeface="+mn-lt"/>
                <a:ea typeface="+mn-ea"/>
                <a:cs typeface="+mn-cs"/>
              </a:rPr>
              <a:t>necessary. Antipsychotics may be indicated in the presence of tic disorders</a:t>
            </a:r>
          </a:p>
          <a:p>
            <a:r>
              <a:rPr lang="en-US" sz="1200" b="0" i="0" u="none" strike="noStrike" kern="1200" baseline="0" dirty="0" smtClean="0">
                <a:solidFill>
                  <a:schemeClr val="tx1"/>
                </a:solidFill>
                <a:latin typeface="+mn-lt"/>
                <a:ea typeface="+mn-ea"/>
                <a:cs typeface="+mn-cs"/>
              </a:rPr>
              <a:t>or poor insight (Bloch et al, 2006). Clinical trials suggest that haloperidol</a:t>
            </a:r>
          </a:p>
          <a:p>
            <a:r>
              <a:rPr lang="en-US" sz="1200" b="0" i="0" u="none" strike="noStrike" kern="1200" baseline="0" dirty="0" smtClean="0">
                <a:solidFill>
                  <a:schemeClr val="tx1"/>
                </a:solidFill>
                <a:latin typeface="+mn-lt"/>
                <a:ea typeface="+mn-ea"/>
                <a:cs typeface="+mn-cs"/>
              </a:rPr>
              <a:t>(Mancuso et al, 2010), </a:t>
            </a:r>
            <a:r>
              <a:rPr lang="en-US" sz="1200" b="0" i="0" u="none" strike="noStrike" kern="1200" baseline="0" dirty="0" err="1" smtClean="0">
                <a:solidFill>
                  <a:schemeClr val="tx1"/>
                </a:solidFill>
                <a:latin typeface="+mn-lt"/>
                <a:ea typeface="+mn-ea"/>
                <a:cs typeface="+mn-cs"/>
              </a:rPr>
              <a:t>risperidone</a:t>
            </a:r>
            <a:r>
              <a:rPr lang="en-US" sz="1200" b="0" i="0" u="none" strike="noStrike" kern="1200" baseline="0" dirty="0" smtClean="0">
                <a:solidFill>
                  <a:schemeClr val="tx1"/>
                </a:solidFill>
                <a:latin typeface="+mn-lt"/>
                <a:ea typeface="+mn-ea"/>
                <a:cs typeface="+mn-cs"/>
              </a:rPr>
              <a:t> (Thomsen, 2004) and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(Cohen</a:t>
            </a:r>
          </a:p>
          <a:p>
            <a:r>
              <a:rPr lang="en-US" sz="1200" b="0" i="0" u="none" strike="noStrike" kern="1200" baseline="0" dirty="0" smtClean="0">
                <a:solidFill>
                  <a:schemeClr val="tx1"/>
                </a:solidFill>
                <a:latin typeface="+mn-lt"/>
                <a:ea typeface="+mn-ea"/>
                <a:cs typeface="+mn-cs"/>
              </a:rPr>
              <a:t>et al, 2003) can be effective. Olanzapine should be avoided in children due</a:t>
            </a:r>
          </a:p>
          <a:p>
            <a:r>
              <a:rPr lang="en-US" sz="1200" b="0" i="0" u="none" strike="noStrike" kern="1200" baseline="0" dirty="0" smtClean="0">
                <a:solidFill>
                  <a:schemeClr val="tx1"/>
                </a:solidFill>
                <a:latin typeface="+mn-lt"/>
                <a:ea typeface="+mn-ea"/>
                <a:cs typeface="+mn-cs"/>
              </a:rPr>
              <a:t>to limited safety and the risk for metabolic syndrome (Rosario et al, 2008).</a:t>
            </a:r>
          </a:p>
          <a:p>
            <a:r>
              <a:rPr lang="en-US" sz="1200" b="0" i="0" u="none" strike="noStrike" kern="1200" baseline="0" dirty="0" smtClean="0">
                <a:solidFill>
                  <a:schemeClr val="tx1"/>
                </a:solidFill>
                <a:latin typeface="+mn-lt"/>
                <a:ea typeface="+mn-ea"/>
                <a:cs typeface="+mn-cs"/>
              </a:rPr>
              <a:t>Concerns about neuroleptic augmentation include potential side effects such</a:t>
            </a:r>
          </a:p>
          <a:p>
            <a:r>
              <a:rPr lang="en-US" sz="1200" b="0" i="0" u="none" strike="noStrike" kern="1200" baseline="0" dirty="0" smtClean="0">
                <a:solidFill>
                  <a:schemeClr val="tx1"/>
                </a:solidFill>
                <a:latin typeface="+mn-lt"/>
                <a:ea typeface="+mn-ea"/>
                <a:cs typeface="+mn-cs"/>
              </a:rPr>
              <a:t>as sedation, </a:t>
            </a:r>
            <a:r>
              <a:rPr lang="en-US" sz="1200" b="0" i="0" u="none" strike="noStrike" kern="1200" baseline="0" dirty="0" err="1" smtClean="0">
                <a:solidFill>
                  <a:schemeClr val="tx1"/>
                </a:solidFill>
                <a:latin typeface="+mn-lt"/>
                <a:ea typeface="+mn-ea"/>
                <a:cs typeface="+mn-cs"/>
              </a:rPr>
              <a:t>dysphoria</a:t>
            </a:r>
            <a:r>
              <a:rPr lang="en-US" sz="1200" b="0" i="0" u="none" strike="noStrike" kern="1200" baseline="0" dirty="0" smtClean="0">
                <a:solidFill>
                  <a:schemeClr val="tx1"/>
                </a:solidFill>
                <a:latin typeface="+mn-lt"/>
                <a:ea typeface="+mn-ea"/>
                <a:cs typeface="+mn-cs"/>
              </a:rPr>
              <a:t>, weight gain, and extrapyramidal symptoms. Novel</a:t>
            </a:r>
          </a:p>
          <a:p>
            <a:r>
              <a:rPr lang="en-US" sz="1200" b="0" i="0" u="none" strike="noStrike" kern="1200" baseline="0" dirty="0" smtClean="0">
                <a:solidFill>
                  <a:schemeClr val="tx1"/>
                </a:solidFill>
                <a:latin typeface="+mn-lt"/>
                <a:ea typeface="+mn-ea"/>
                <a:cs typeface="+mn-cs"/>
              </a:rPr>
              <a:t>augmentation clinical trials have been reported for stimulants, gabapentin,</a:t>
            </a:r>
          </a:p>
          <a:p>
            <a:r>
              <a:rPr lang="en-US" sz="1200" b="0" i="0" u="none" strike="noStrike" kern="1200" baseline="0" dirty="0" err="1" smtClean="0">
                <a:solidFill>
                  <a:schemeClr val="tx1"/>
                </a:solidFill>
                <a:latin typeface="+mn-lt"/>
                <a:ea typeface="+mn-ea"/>
                <a:cs typeface="+mn-cs"/>
              </a:rPr>
              <a:t>sumatriptan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pindolol</a:t>
            </a:r>
            <a:r>
              <a:rPr lang="en-US" sz="1200" b="0" i="0" u="none" strike="noStrike" kern="1200" baseline="0" dirty="0" smtClean="0">
                <a:solidFill>
                  <a:schemeClr val="tx1"/>
                </a:solidFill>
                <a:latin typeface="+mn-lt"/>
                <a:ea typeface="+mn-ea"/>
                <a:cs typeface="+mn-cs"/>
              </a:rPr>
              <a:t>, inositol, opiates, St. John’s </a:t>
            </a:r>
            <a:r>
              <a:rPr lang="en-US" sz="1200" b="0" i="0" u="none" strike="noStrike" kern="1200" baseline="0" dirty="0" err="1" smtClean="0">
                <a:solidFill>
                  <a:schemeClr val="tx1"/>
                </a:solidFill>
                <a:latin typeface="+mn-lt"/>
                <a:ea typeface="+mn-ea"/>
                <a:cs typeface="+mn-cs"/>
              </a:rPr>
              <a:t>wort</a:t>
            </a:r>
            <a:r>
              <a:rPr lang="en-US" sz="1200" b="0" i="0" u="none" strike="noStrike" kern="1200" baseline="0" dirty="0" smtClean="0">
                <a:solidFill>
                  <a:schemeClr val="tx1"/>
                </a:solidFill>
                <a:latin typeface="+mn-lt"/>
                <a:ea typeface="+mn-ea"/>
                <a:cs typeface="+mn-cs"/>
              </a:rPr>
              <a:t>, N-acetyl cysteine,</a:t>
            </a:r>
          </a:p>
          <a:p>
            <a:r>
              <a:rPr lang="en-US" sz="1200" b="0" i="0" u="none" strike="noStrike" kern="1200" baseline="0" dirty="0" err="1" smtClean="0">
                <a:solidFill>
                  <a:schemeClr val="tx1"/>
                </a:solidFill>
                <a:latin typeface="+mn-lt"/>
                <a:ea typeface="+mn-ea"/>
                <a:cs typeface="+mn-cs"/>
              </a:rPr>
              <a:t>memantine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riluzole</a:t>
            </a:r>
            <a:r>
              <a:rPr lang="en-US" sz="1200" b="0" i="0" u="none" strike="noStrike" kern="1200" baseline="0" dirty="0" smtClean="0">
                <a:solidFill>
                  <a:schemeClr val="tx1"/>
                </a:solidFill>
                <a:latin typeface="+mn-lt"/>
                <a:ea typeface="+mn-ea"/>
                <a:cs typeface="+mn-cs"/>
              </a:rPr>
              <a:t>, but further evidence is required before recommending</a:t>
            </a:r>
          </a:p>
          <a:p>
            <a:r>
              <a:rPr lang="en-US" sz="1200" b="0" i="0" u="none" strike="noStrike" kern="1200" baseline="0" dirty="0" smtClean="0">
                <a:solidFill>
                  <a:schemeClr val="tx1"/>
                </a:solidFill>
                <a:latin typeface="+mn-lt"/>
                <a:ea typeface="+mn-ea"/>
                <a:cs typeface="+mn-cs"/>
              </a:rPr>
              <a:t>their routine use (AACAP, 2012).</a:t>
            </a:r>
          </a:p>
          <a:p>
            <a:r>
              <a:rPr lang="en-US" sz="1200" b="0" i="0" u="none" strike="noStrike" kern="1200" baseline="0" dirty="0" smtClean="0">
                <a:solidFill>
                  <a:schemeClr val="tx1"/>
                </a:solidFill>
                <a:latin typeface="+mn-lt"/>
                <a:ea typeface="+mn-ea"/>
                <a:cs typeface="+mn-cs"/>
              </a:rPr>
              <a:t>• Another strategy is to ascertain the presence of comorbid disorders (such as</a:t>
            </a:r>
          </a:p>
          <a:p>
            <a:r>
              <a:rPr lang="en-US" sz="1200" b="0" i="0" u="none" strike="noStrike" kern="1200" baseline="0" dirty="0" smtClean="0">
                <a:solidFill>
                  <a:schemeClr val="tx1"/>
                </a:solidFill>
                <a:latin typeface="+mn-lt"/>
                <a:ea typeface="+mn-ea"/>
                <a:cs typeface="+mn-cs"/>
              </a:rPr>
              <a:t>ADHD, tics, depression or conduct disorder). The presence of comorbid</a:t>
            </a:r>
          </a:p>
          <a:p>
            <a:r>
              <a:rPr lang="en-US" sz="1200" b="0" i="0" u="none" strike="noStrike" kern="1200" baseline="0" dirty="0" smtClean="0">
                <a:solidFill>
                  <a:schemeClr val="tx1"/>
                </a:solidFill>
                <a:latin typeface="+mn-lt"/>
                <a:ea typeface="+mn-ea"/>
                <a:cs typeface="+mn-cs"/>
              </a:rPr>
              <a:t>disorders has been associated with more severe symptoms and higher parental</a:t>
            </a:r>
          </a:p>
          <a:p>
            <a:r>
              <a:rPr lang="en-US" sz="1200" b="0" i="0" u="none" strike="noStrike" kern="1200" baseline="0" dirty="0" smtClean="0">
                <a:solidFill>
                  <a:schemeClr val="tx1"/>
                </a:solidFill>
                <a:latin typeface="+mn-lt"/>
                <a:ea typeface="+mn-ea"/>
                <a:cs typeface="+mn-cs"/>
              </a:rPr>
              <a:t>stress, and may have a worse response to treatment (</a:t>
            </a:r>
            <a:r>
              <a:rPr lang="en-US" sz="1200" b="0" i="0" u="none" strike="noStrike" kern="1200" baseline="0" dirty="0" err="1" smtClean="0">
                <a:solidFill>
                  <a:schemeClr val="tx1"/>
                </a:solidFill>
                <a:latin typeface="+mn-lt"/>
                <a:ea typeface="+mn-ea"/>
                <a:cs typeface="+mn-cs"/>
              </a:rPr>
              <a:t>Grados</a:t>
            </a:r>
            <a:r>
              <a:rPr lang="en-US" sz="1200" b="0" i="0" u="none" strike="noStrike" kern="1200" baseline="0" dirty="0" smtClean="0">
                <a:solidFill>
                  <a:schemeClr val="tx1"/>
                </a:solidFill>
                <a:latin typeface="+mn-lt"/>
                <a:ea typeface="+mn-ea"/>
                <a:cs typeface="+mn-cs"/>
              </a:rPr>
              <a:t> et al, 2008; </a:t>
            </a:r>
            <a:r>
              <a:rPr lang="en-US" sz="1200" b="0" i="0" u="none" strike="noStrike" kern="1200" baseline="0" dirty="0" err="1" smtClean="0">
                <a:solidFill>
                  <a:schemeClr val="tx1"/>
                </a:solidFill>
                <a:latin typeface="+mn-lt"/>
                <a:ea typeface="+mn-ea"/>
                <a:cs typeface="+mn-cs"/>
              </a:rPr>
              <a:t>Storch</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et al, 2008). In the presence of such conditions clinicians should consider</a:t>
            </a:r>
          </a:p>
          <a:p>
            <a:r>
              <a:rPr lang="en-US" sz="1200" b="0" i="0" u="none" strike="noStrike" kern="1200" baseline="0" dirty="0" smtClean="0">
                <a:solidFill>
                  <a:schemeClr val="tx1"/>
                </a:solidFill>
                <a:latin typeface="+mn-lt"/>
                <a:ea typeface="+mn-ea"/>
                <a:cs typeface="+mn-cs"/>
              </a:rPr>
              <a:t>treating them in parallel (AACAP, 2012)</a:t>
            </a:r>
          </a:p>
          <a:p>
            <a:r>
              <a:rPr lang="en-US" sz="1200" b="0" i="0" u="none" strike="noStrike" kern="1200" baseline="0" dirty="0" smtClean="0">
                <a:solidFill>
                  <a:schemeClr val="tx1"/>
                </a:solidFill>
                <a:latin typeface="+mn-lt"/>
                <a:ea typeface="+mn-ea"/>
                <a:cs typeface="+mn-cs"/>
              </a:rPr>
              <a:t>• Combining medication with CBT should always be considered. Franklin et al</a:t>
            </a:r>
          </a:p>
          <a:p>
            <a:r>
              <a:rPr lang="en-US" sz="1200" b="0" i="0" u="none" strike="noStrike" kern="1200" baseline="0" dirty="0" smtClean="0">
                <a:solidFill>
                  <a:schemeClr val="tx1"/>
                </a:solidFill>
                <a:latin typeface="+mn-lt"/>
                <a:ea typeface="+mn-ea"/>
                <a:cs typeface="+mn-cs"/>
              </a:rPr>
              <a:t>(2011) investigated whether CBT would augment antidepressant treatment in</a:t>
            </a:r>
          </a:p>
          <a:p>
            <a:r>
              <a:rPr lang="en-US" sz="1200" b="0" i="0" u="none" strike="noStrike" kern="1200" baseline="0" dirty="0" smtClean="0">
                <a:solidFill>
                  <a:schemeClr val="tx1"/>
                </a:solidFill>
                <a:latin typeface="+mn-lt"/>
                <a:ea typeface="+mn-ea"/>
                <a:cs typeface="+mn-cs"/>
              </a:rPr>
              <a:t>children who had responded only partially to medication. The study involved</a:t>
            </a:r>
          </a:p>
          <a:p>
            <a:r>
              <a:rPr lang="en-US" sz="1200" b="0" i="0" u="none" strike="noStrike" kern="1200" baseline="0" dirty="0" smtClean="0">
                <a:solidFill>
                  <a:schemeClr val="tx1"/>
                </a:solidFill>
                <a:latin typeface="+mn-lt"/>
                <a:ea typeface="+mn-ea"/>
                <a:cs typeface="+mn-cs"/>
              </a:rPr>
              <a:t>124 participants with OCD aged 7 to 17 years randomized to medication alone</a:t>
            </a:r>
          </a:p>
          <a:p>
            <a:r>
              <a:rPr lang="en-US" sz="1200" b="0" i="0" u="none" strike="noStrike" kern="1200" baseline="0" dirty="0" smtClean="0">
                <a:solidFill>
                  <a:schemeClr val="tx1"/>
                </a:solidFill>
                <a:latin typeface="+mn-lt"/>
                <a:ea typeface="+mn-ea"/>
                <a:cs typeface="+mn-cs"/>
              </a:rPr>
              <a:t>(SSRI), medication plus conventional CBT (apart from medication management</a:t>
            </a:r>
          </a:p>
          <a:p>
            <a:r>
              <a:rPr lang="en-US" sz="1200" b="0" i="0" u="none" strike="noStrike" kern="1200" baseline="0" dirty="0" smtClean="0">
                <a:solidFill>
                  <a:schemeClr val="tx1"/>
                </a:solidFill>
                <a:latin typeface="+mn-lt"/>
                <a:ea typeface="+mn-ea"/>
                <a:cs typeface="+mn-cs"/>
              </a:rPr>
              <a:t>visits a CBT protocol was administered by a psychologist consisting of 14 </a:t>
            </a:r>
            <a:r>
              <a:rPr lang="en-US" sz="1200" b="0" i="0" u="none" strike="noStrike" kern="1200" baseline="0" dirty="0" err="1" smtClean="0">
                <a:solidFill>
                  <a:schemeClr val="tx1"/>
                </a:solidFill>
                <a:latin typeface="+mn-lt"/>
                <a:ea typeface="+mn-ea"/>
                <a:cs typeface="+mn-cs"/>
              </a:rPr>
              <a:t>onehour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sessions over 12 weeks involving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cognitive training,</a:t>
            </a:r>
          </a:p>
          <a:p>
            <a:r>
              <a:rPr lang="en-US" sz="1200" b="0" i="0" u="none" strike="noStrike" kern="1200" baseline="0" dirty="0" smtClean="0">
                <a:solidFill>
                  <a:schemeClr val="tx1"/>
                </a:solidFill>
                <a:latin typeface="+mn-lt"/>
                <a:ea typeface="+mn-ea"/>
                <a:cs typeface="+mn-cs"/>
              </a:rPr>
              <a:t>hierarchies of feared situations from least to most anxiety provoking to guide</a:t>
            </a:r>
          </a:p>
          <a:p>
            <a:r>
              <a:rPr lang="en-US" sz="1200" b="0" i="0" u="none" strike="noStrike" kern="1200" baseline="0" dirty="0" smtClean="0">
                <a:solidFill>
                  <a:schemeClr val="tx1"/>
                </a:solidFill>
                <a:latin typeface="+mn-lt"/>
                <a:ea typeface="+mn-ea"/>
                <a:cs typeface="+mn-cs"/>
              </a:rPr>
              <a:t>exposure treatment, exposure and response prevention) or medication plus</a:t>
            </a:r>
          </a:p>
          <a:p>
            <a:r>
              <a:rPr lang="en-US" sz="1200" b="0" i="0" u="none" strike="noStrike" kern="1200" baseline="0" dirty="0" smtClean="0">
                <a:solidFill>
                  <a:schemeClr val="tx1"/>
                </a:solidFill>
                <a:latin typeface="+mn-lt"/>
                <a:ea typeface="+mn-ea"/>
                <a:cs typeface="+mn-cs"/>
              </a:rPr>
              <a:t>instruction in CBT (a </a:t>
            </a:r>
            <a:r>
              <a:rPr lang="en-US" sz="1200" b="0" i="0" u="none" strike="noStrike" kern="1200" baseline="0" dirty="0" err="1" smtClean="0">
                <a:solidFill>
                  <a:schemeClr val="tx1"/>
                </a:solidFill>
                <a:latin typeface="+mn-lt"/>
                <a:ea typeface="+mn-ea"/>
                <a:cs typeface="+mn-cs"/>
              </a:rPr>
              <a:t>pharmacotherapist</a:t>
            </a:r>
            <a:r>
              <a:rPr lang="en-US" sz="1200" b="0" i="0" u="none" strike="noStrike" kern="1200" baseline="0" dirty="0" smtClean="0">
                <a:solidFill>
                  <a:schemeClr val="tx1"/>
                </a:solidFill>
                <a:latin typeface="+mn-lt"/>
                <a:ea typeface="+mn-ea"/>
                <a:cs typeface="+mn-cs"/>
              </a:rPr>
              <a:t> assigned to manage medication also</a:t>
            </a:r>
          </a:p>
          <a:p>
            <a:r>
              <a:rPr lang="en-US" sz="1200" b="0" i="0" u="none" strike="noStrike" kern="1200" baseline="0" dirty="0" smtClean="0">
                <a:solidFill>
                  <a:schemeClr val="tx1"/>
                </a:solidFill>
                <a:latin typeface="+mn-lt"/>
                <a:ea typeface="+mn-ea"/>
                <a:cs typeface="+mn-cs"/>
              </a:rPr>
              <a:t>provided instruction in CBT procedures that were administered according to</a:t>
            </a:r>
          </a:p>
          <a:p>
            <a:r>
              <a:rPr lang="en-US" sz="1200" b="0" i="0" u="none" strike="noStrike" kern="1200" baseline="0" dirty="0" smtClean="0">
                <a:solidFill>
                  <a:schemeClr val="tx1"/>
                </a:solidFill>
                <a:latin typeface="+mn-lt"/>
                <a:ea typeface="+mn-ea"/>
                <a:cs typeface="+mn-cs"/>
              </a:rPr>
              <a:t>protocol – 7 sessions over 12 weeks – with an average duration of 45 minutes;</a:t>
            </a:r>
          </a:p>
          <a:p>
            <a:r>
              <a:rPr lang="en-US" sz="1200" b="0" i="0" u="none" strike="noStrike" kern="1200" baseline="0" dirty="0" smtClean="0">
                <a:solidFill>
                  <a:schemeClr val="tx1"/>
                </a:solidFill>
                <a:latin typeface="+mn-lt"/>
                <a:ea typeface="+mn-ea"/>
                <a:cs typeface="+mn-cs"/>
              </a:rPr>
              <a:t>instructions included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establishing a simple symptom severity</a:t>
            </a:r>
          </a:p>
          <a:p>
            <a:r>
              <a:rPr lang="en-US" sz="1200" b="0" i="0" u="none" strike="noStrike" kern="1200" baseline="0" dirty="0" smtClean="0">
                <a:solidFill>
                  <a:schemeClr val="tx1"/>
                </a:solidFill>
                <a:latin typeface="+mn-lt"/>
                <a:ea typeface="+mn-ea"/>
                <a:cs typeface="+mn-cs"/>
              </a:rPr>
              <a:t>hierarchy, exposure and response prevention targets, and assigning homework).</a:t>
            </a:r>
          </a:p>
          <a:p>
            <a:r>
              <a:rPr lang="en-US" sz="1200" b="0" i="0" u="none" strike="noStrike" kern="1200" baseline="0" dirty="0" smtClean="0">
                <a:solidFill>
                  <a:schemeClr val="tx1"/>
                </a:solidFill>
                <a:latin typeface="+mn-lt"/>
                <a:ea typeface="+mn-ea"/>
                <a:cs typeface="+mn-cs"/>
              </a:rPr>
              <a:t>Two brief telephone check-ins were also conducted to provide guidance about</a:t>
            </a:r>
          </a:p>
          <a:p>
            <a:r>
              <a:rPr lang="en-US" sz="1200" b="0" i="0" u="none" strike="noStrike" kern="1200" baseline="0" dirty="0" smtClean="0">
                <a:solidFill>
                  <a:schemeClr val="tx1"/>
                </a:solidFill>
                <a:latin typeface="+mn-lt"/>
                <a:ea typeface="+mn-ea"/>
                <a:cs typeface="+mn-cs"/>
              </a:rPr>
              <a:t>CBT implementation at home. After 12 weeks of treatment 68.6% in the</a:t>
            </a:r>
          </a:p>
          <a:p>
            <a:r>
              <a:rPr lang="en-US" sz="1200" b="0" i="0" u="none" strike="noStrike" kern="1200" baseline="0" dirty="0" smtClean="0">
                <a:solidFill>
                  <a:schemeClr val="tx1"/>
                </a:solidFill>
                <a:latin typeface="+mn-lt"/>
                <a:ea typeface="+mn-ea"/>
                <a:cs typeface="+mn-cs"/>
              </a:rPr>
              <a:t>medication plus conventional CBT group were considered responders compared</a:t>
            </a:r>
          </a:p>
          <a:p>
            <a:r>
              <a:rPr lang="en-US" sz="1200" b="0" i="0" u="none" strike="noStrike" kern="1200" baseline="0" dirty="0" smtClean="0">
                <a:solidFill>
                  <a:schemeClr val="tx1"/>
                </a:solidFill>
                <a:latin typeface="+mn-lt"/>
                <a:ea typeface="+mn-ea"/>
                <a:cs typeface="+mn-cs"/>
              </a:rPr>
              <a:t>with 34.0% in the medication plus instruction in CBT group, and 30.0% in</a:t>
            </a:r>
          </a:p>
          <a:p>
            <a:r>
              <a:rPr lang="en-US" sz="1200" b="0" i="0" u="none" strike="noStrike" kern="1200" baseline="0" dirty="0" smtClean="0">
                <a:solidFill>
                  <a:schemeClr val="tx1"/>
                </a:solidFill>
                <a:latin typeface="+mn-lt"/>
                <a:ea typeface="+mn-ea"/>
                <a:cs typeface="+mn-cs"/>
              </a:rPr>
              <a:t>the medication alone group. That is, 14 CBT sessions delivered by a trained</a:t>
            </a:r>
          </a:p>
          <a:p>
            <a:r>
              <a:rPr lang="en-US" sz="1200" b="0" i="0" u="none" strike="noStrike" kern="1200" baseline="0" dirty="0" smtClean="0">
                <a:solidFill>
                  <a:schemeClr val="tx1"/>
                </a:solidFill>
                <a:latin typeface="+mn-lt"/>
                <a:ea typeface="+mn-ea"/>
                <a:cs typeface="+mn-cs"/>
              </a:rPr>
              <a:t>expert added to medication doubled the response rate while a less intense CBT</a:t>
            </a:r>
          </a:p>
          <a:p>
            <a:r>
              <a:rPr lang="en-US" sz="1200" b="0" i="0" u="none" strike="noStrike" kern="1200" baseline="0" dirty="0" smtClean="0">
                <a:solidFill>
                  <a:schemeClr val="tx1"/>
                </a:solidFill>
                <a:latin typeface="+mn-lt"/>
                <a:ea typeface="+mn-ea"/>
                <a:cs typeface="+mn-cs"/>
              </a:rPr>
              <a:t>treatment by a non-expert did not increased effectiveness over medication alone (Pediatric OCD Treatment Study, 2004; Franklin et al, 2011)</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people are told they have a family member with OCD, they usually</a:t>
            </a:r>
          </a:p>
          <a:p>
            <a:r>
              <a:rPr lang="en-US" sz="1200" b="0" i="0" u="none" strike="noStrike" kern="1200" baseline="0" dirty="0" smtClean="0">
                <a:solidFill>
                  <a:schemeClr val="tx1"/>
                </a:solidFill>
                <a:latin typeface="+mn-lt"/>
                <a:ea typeface="+mn-ea"/>
                <a:cs typeface="+mn-cs"/>
              </a:rPr>
              <a:t>benefit from support groups to deal with it, particularly when the sufferer is a</a:t>
            </a:r>
          </a:p>
          <a:p>
            <a:r>
              <a:rPr lang="en-US" sz="1200" b="0" i="0" u="none" strike="noStrike" kern="1200" baseline="0" dirty="0" smtClean="0">
                <a:solidFill>
                  <a:schemeClr val="tx1"/>
                </a:solidFill>
                <a:latin typeface="+mn-lt"/>
                <a:ea typeface="+mn-ea"/>
                <a:cs typeface="+mn-cs"/>
              </a:rPr>
              <a:t>child or adolescent. Participating in a support group is helpful in handling the</a:t>
            </a:r>
          </a:p>
          <a:p>
            <a:r>
              <a:rPr lang="en-US" sz="1200" b="0" i="0" u="none" strike="noStrike" kern="1200" baseline="0" dirty="0" smtClean="0">
                <a:solidFill>
                  <a:schemeClr val="tx1"/>
                </a:solidFill>
                <a:latin typeface="+mn-lt"/>
                <a:ea typeface="+mn-ea"/>
                <a:cs typeface="+mn-cs"/>
              </a:rPr>
              <a:t>stress of raising a child with OCD. Support groups, that often have mental health</a:t>
            </a:r>
          </a:p>
          <a:p>
            <a:r>
              <a:rPr lang="en-US" sz="1200" b="0" i="0" u="none" strike="noStrike" kern="1200" baseline="0" dirty="0" smtClean="0">
                <a:solidFill>
                  <a:schemeClr val="tx1"/>
                </a:solidFill>
                <a:latin typeface="+mn-lt"/>
                <a:ea typeface="+mn-ea"/>
                <a:cs typeface="+mn-cs"/>
              </a:rPr>
              <a:t>professionals as advisers, meet regularly and seek to educate about the disorder,</a:t>
            </a:r>
          </a:p>
          <a:p>
            <a:r>
              <a:rPr lang="en-US" sz="1200" b="0" i="0" u="none" strike="noStrike" kern="1200" baseline="0" dirty="0" smtClean="0">
                <a:solidFill>
                  <a:schemeClr val="tx1"/>
                </a:solidFill>
                <a:latin typeface="+mn-lt"/>
                <a:ea typeface="+mn-ea"/>
                <a:cs typeface="+mn-cs"/>
              </a:rPr>
              <a:t>help people to recognize symptoms, reduce family accommodation, and find the</a:t>
            </a:r>
          </a:p>
          <a:p>
            <a:r>
              <a:rPr lang="en-US" sz="1200" b="0" i="0" u="none" strike="noStrike" kern="1200" baseline="0" dirty="0" smtClean="0">
                <a:solidFill>
                  <a:schemeClr val="tx1"/>
                </a:solidFill>
                <a:latin typeface="+mn-lt"/>
                <a:ea typeface="+mn-ea"/>
                <a:cs typeface="+mn-cs"/>
              </a:rPr>
              <a:t>right treatment. Getting together with people who face the same problems gives an</a:t>
            </a:r>
          </a:p>
          <a:p>
            <a:r>
              <a:rPr lang="en-US" sz="1200" b="0" i="0" u="none" strike="noStrike" kern="1200" baseline="0" dirty="0" smtClean="0">
                <a:solidFill>
                  <a:schemeClr val="tx1"/>
                </a:solidFill>
                <a:latin typeface="+mn-lt"/>
                <a:ea typeface="+mn-ea"/>
                <a:cs typeface="+mn-cs"/>
              </a:rPr>
              <a:t>opportunity to exchange experiences, discuss how others handle the symptoms and</a:t>
            </a:r>
          </a:p>
          <a:p>
            <a:r>
              <a:rPr lang="en-US" sz="1200" b="0" i="0" u="none" strike="noStrike" kern="1200" baseline="0" dirty="0" smtClean="0">
                <a:solidFill>
                  <a:schemeClr val="tx1"/>
                </a:solidFill>
                <a:latin typeface="+mn-lt"/>
                <a:ea typeface="+mn-ea"/>
                <a:cs typeface="+mn-cs"/>
              </a:rPr>
              <a:t>learn more about the disorder. Support groups can also be helpful for the patients,</a:t>
            </a:r>
          </a:p>
          <a:p>
            <a:r>
              <a:rPr lang="en-US" sz="1200" b="0" i="0" u="none" strike="noStrike" kern="1200" baseline="0" dirty="0" smtClean="0">
                <a:solidFill>
                  <a:schemeClr val="tx1"/>
                </a:solidFill>
                <a:latin typeface="+mn-lt"/>
                <a:ea typeface="+mn-ea"/>
                <a:cs typeface="+mn-cs"/>
              </a:rPr>
              <a:t>although less so in the case of children. A list of patient and family associations in</a:t>
            </a:r>
          </a:p>
          <a:p>
            <a:r>
              <a:rPr lang="en-US" sz="1200" b="0" i="0" u="none" strike="noStrike" kern="1200" baseline="0" dirty="0" smtClean="0">
                <a:solidFill>
                  <a:schemeClr val="tx1"/>
                </a:solidFill>
                <a:latin typeface="+mn-lt"/>
                <a:ea typeface="+mn-ea"/>
                <a:cs typeface="+mn-cs"/>
              </a:rPr>
              <a:t>several countries can be found at http://</a:t>
            </a:r>
            <a:r>
              <a:rPr lang="en-US" sz="1200" b="0" i="0" u="none" strike="noStrike" kern="1200" baseline="0" dirty="0" err="1" smtClean="0">
                <a:solidFill>
                  <a:schemeClr val="tx1"/>
                </a:solidFill>
                <a:latin typeface="+mn-lt"/>
                <a:ea typeface="+mn-ea"/>
                <a:cs typeface="+mn-cs"/>
              </a:rPr>
              <a:t>www.geonius.com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ocd</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organizations.html</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Obsessive-compulsive symptoms have been identified since the 17th century. At that time, obsessions and compulsions were described as manifestations of religious melancholy and sufferers were considered to be “possessed” by outside forces. By the first half of the 19th century, OCD shifted into the scientific field. Jean Dominique </a:t>
            </a:r>
            <a:r>
              <a:rPr lang="en-US" sz="1200" kern="1200" dirty="0" err="1" smtClean="0">
                <a:solidFill>
                  <a:schemeClr val="tx1"/>
                </a:solidFill>
                <a:effectLst/>
                <a:latin typeface="+mn-lt"/>
                <a:ea typeface="+mn-ea"/>
                <a:cs typeface="+mn-cs"/>
              </a:rPr>
              <a:t>Esquirol</a:t>
            </a:r>
            <a:r>
              <a:rPr lang="en-US" sz="1200" kern="1200" dirty="0" smtClean="0">
                <a:solidFill>
                  <a:schemeClr val="tx1"/>
                </a:solidFill>
                <a:effectLst/>
                <a:latin typeface="+mn-lt"/>
                <a:ea typeface="+mn-ea"/>
                <a:cs typeface="+mn-cs"/>
              </a:rPr>
              <a:t>, a French psychiatrist, was the first to describe in 1838 a medical disorder quite similar to contemporary OCD and classified it as a “monomania” (a kind of partial delusion). At the end of the 19th century, OCD was classified as </a:t>
            </a:r>
            <a:r>
              <a:rPr lang="en-US" sz="1200" i="1" kern="1200" dirty="0" smtClean="0">
                <a:solidFill>
                  <a:schemeClr val="tx1"/>
                </a:solidFill>
                <a:effectLst/>
                <a:latin typeface="+mn-lt"/>
                <a:ea typeface="+mn-ea"/>
                <a:cs typeface="+mn-cs"/>
              </a:rPr>
              <a:t>neurasthenia</a:t>
            </a:r>
            <a:r>
              <a:rPr lang="en-US" sz="1200" kern="1200" dirty="0" smtClean="0">
                <a:solidFill>
                  <a:schemeClr val="tx1"/>
                </a:solidFill>
                <a:effectLst/>
                <a:latin typeface="+mn-lt"/>
                <a:ea typeface="+mn-ea"/>
                <a:cs typeface="+mn-cs"/>
              </a:rPr>
              <a:t>. As the 20th century began, both Sigmund Freud and Pierre Janet, a French psychologist, isolated OCD from neurasthenia. In 1903 Pierre Janet proposed that obsessional patients possessed an abnormal personality (called “</a:t>
            </a:r>
            <a:r>
              <a:rPr lang="en-US" sz="1200" kern="1200" dirty="0" err="1" smtClean="0">
                <a:solidFill>
                  <a:schemeClr val="tx1"/>
                </a:solidFill>
                <a:effectLst/>
                <a:latin typeface="+mn-lt"/>
                <a:ea typeface="+mn-ea"/>
                <a:cs typeface="+mn-cs"/>
              </a:rPr>
              <a:t>psychastenia</a:t>
            </a:r>
            <a:r>
              <a:rPr lang="en-US" sz="1200" kern="1200" dirty="0" smtClean="0">
                <a:solidFill>
                  <a:schemeClr val="tx1"/>
                </a:solidFill>
                <a:effectLst/>
                <a:latin typeface="+mn-lt"/>
                <a:ea typeface="+mn-ea"/>
                <a:cs typeface="+mn-cs"/>
              </a:rPr>
              <a:t>”), with features such as anxiety, excessive worrying and doubting, and described the successful treatment of compulsions and rituals with techniques that are similar to the ones used currently in behavioral therapy. Janet reported the case of a five-year old “</a:t>
            </a:r>
            <a:r>
              <a:rPr lang="en-US" sz="1200" kern="1200" dirty="0" err="1" smtClean="0">
                <a:solidFill>
                  <a:schemeClr val="tx1"/>
                </a:solidFill>
                <a:effectLst/>
                <a:latin typeface="+mn-lt"/>
                <a:ea typeface="+mn-ea"/>
                <a:cs typeface="+mn-cs"/>
              </a:rPr>
              <a:t>psychastenic</a:t>
            </a:r>
            <a:r>
              <a:rPr lang="en-US" sz="1200" kern="1200" dirty="0" smtClean="0">
                <a:solidFill>
                  <a:schemeClr val="tx1"/>
                </a:solidFill>
                <a:effectLst/>
                <a:latin typeface="+mn-lt"/>
                <a:ea typeface="+mn-ea"/>
                <a:cs typeface="+mn-cs"/>
              </a:rPr>
              <a:t>” boy with intrusive and repetitive thoughts. This is considered to be the first clinical description of pediatric OCD (for a review, see </a:t>
            </a:r>
            <a:r>
              <a:rPr lang="en-US" sz="1200" kern="1200" dirty="0" err="1" smtClean="0">
                <a:solidFill>
                  <a:schemeClr val="tx1"/>
                </a:solidFill>
                <a:effectLst/>
                <a:latin typeface="+mn-lt"/>
                <a:ea typeface="+mn-ea"/>
                <a:cs typeface="+mn-cs"/>
              </a:rPr>
              <a:t>Alvarenga</a:t>
            </a:r>
            <a:r>
              <a:rPr lang="en-US" sz="1200" kern="1200" dirty="0" smtClean="0">
                <a:solidFill>
                  <a:schemeClr val="tx1"/>
                </a:solidFill>
                <a:effectLst/>
                <a:latin typeface="+mn-lt"/>
                <a:ea typeface="+mn-ea"/>
                <a:cs typeface="+mn-cs"/>
              </a:rPr>
              <a:t> et al, 2007). </a:t>
            </a:r>
            <a:endParaRPr lang="en-US" dirty="0" smtClean="0"/>
          </a:p>
          <a:p>
            <a:r>
              <a:rPr lang="en-US" sz="1200" kern="1200" dirty="0" smtClean="0">
                <a:solidFill>
                  <a:schemeClr val="tx1"/>
                </a:solidFill>
                <a:effectLst/>
                <a:latin typeface="+mn-lt"/>
                <a:ea typeface="+mn-ea"/>
                <a:cs typeface="+mn-cs"/>
              </a:rPr>
              <a:t>Currently, both the Diagnostic and Statistical Manual of Mental Disorders (DSM; American Psychiatric Association, 2000) and the International Classification of Diseases (ICD; World Health Organization, 1992) use the same diagnostic criteria for children, adolescents and adults, except that children are not required to have “insight”. A revision of these classifications is taking place.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Jean Dominique </a:t>
            </a:r>
            <a:r>
              <a:rPr lang="en-US" sz="1200" kern="1200" dirty="0" err="1" smtClean="0">
                <a:solidFill>
                  <a:schemeClr val="tx1"/>
                </a:solidFill>
                <a:effectLst/>
                <a:latin typeface="+mn-lt"/>
                <a:ea typeface="+mn-ea"/>
                <a:cs typeface="+mn-cs"/>
              </a:rPr>
              <a:t>Esquirol</a:t>
            </a:r>
            <a:r>
              <a:rPr lang="en-US" sz="1200" kern="1200" dirty="0" smtClean="0">
                <a:solidFill>
                  <a:schemeClr val="tx1"/>
                </a:solidFill>
                <a:effectLst/>
                <a:latin typeface="+mn-lt"/>
                <a:ea typeface="+mn-ea"/>
                <a:cs typeface="+mn-cs"/>
              </a:rPr>
              <a:t>, a French psychiatrist, was the first to describe in 1838 a medical disorder quite similar to contemporary OCD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Lifetime </a:t>
            </a:r>
            <a:r>
              <a:rPr lang="en-US" sz="1200" kern="1200" dirty="0" smtClean="0">
                <a:solidFill>
                  <a:schemeClr val="tx1"/>
                </a:solidFill>
                <a:effectLst/>
                <a:latin typeface="+mn-lt"/>
                <a:ea typeface="+mn-ea"/>
                <a:cs typeface="+mn-cs"/>
              </a:rPr>
              <a:t>prevalence of OCD is 1% to 3% making it one of the most prevalent neuropsychiatric disorders. OCD symptoms start before puberty in approximately one third to one-half of sufferers (Kessler et al, 2005). For instance, a study comprising 330 adult patients with OCD found that 49% presented their first symptoms before 11 years of age and 23% between 11 and 18 (de Mathis et al, 2009). In children and adolescents, OCD was considered to be rare until a study published in 1988 estimated a </a:t>
            </a:r>
            <a:r>
              <a:rPr lang="en-US" sz="1200" i="1" kern="1200" dirty="0" smtClean="0">
                <a:solidFill>
                  <a:schemeClr val="tx1"/>
                </a:solidFill>
                <a:effectLst/>
                <a:latin typeface="+mn-lt"/>
                <a:ea typeface="+mn-ea"/>
                <a:cs typeface="+mn-cs"/>
              </a:rPr>
              <a:t>one year </a:t>
            </a:r>
            <a:r>
              <a:rPr lang="en-US" sz="1200" kern="1200" dirty="0" smtClean="0">
                <a:solidFill>
                  <a:schemeClr val="tx1"/>
                </a:solidFill>
                <a:effectLst/>
                <a:latin typeface="+mn-lt"/>
                <a:ea typeface="+mn-ea"/>
                <a:cs typeface="+mn-cs"/>
              </a:rPr>
              <a:t>prevalence of 0.7% in the US (</a:t>
            </a:r>
            <a:r>
              <a:rPr lang="en-US" sz="1200" kern="1200" dirty="0" err="1" smtClean="0">
                <a:solidFill>
                  <a:schemeClr val="tx1"/>
                </a:solidFill>
                <a:effectLst/>
                <a:latin typeface="+mn-lt"/>
                <a:ea typeface="+mn-ea"/>
                <a:cs typeface="+mn-cs"/>
              </a:rPr>
              <a:t>Flament</a:t>
            </a:r>
            <a:r>
              <a:rPr lang="en-US" sz="1200" kern="1200" dirty="0" smtClean="0">
                <a:solidFill>
                  <a:schemeClr val="tx1"/>
                </a:solidFill>
                <a:effectLst/>
                <a:latin typeface="+mn-lt"/>
                <a:ea typeface="+mn-ea"/>
                <a:cs typeface="+mn-cs"/>
              </a:rPr>
              <a:t> et al, 1988). The more recent British child mental health survey reported a </a:t>
            </a:r>
            <a:r>
              <a:rPr lang="en-US" sz="1200" i="1" kern="1200" dirty="0" smtClean="0">
                <a:solidFill>
                  <a:schemeClr val="tx1"/>
                </a:solidFill>
                <a:effectLst/>
                <a:latin typeface="+mn-lt"/>
                <a:ea typeface="+mn-ea"/>
                <a:cs typeface="+mn-cs"/>
              </a:rPr>
              <a:t>point </a:t>
            </a:r>
            <a:r>
              <a:rPr lang="en-US" sz="1200" kern="1200" dirty="0" smtClean="0">
                <a:solidFill>
                  <a:schemeClr val="tx1"/>
                </a:solidFill>
                <a:effectLst/>
                <a:latin typeface="+mn-lt"/>
                <a:ea typeface="+mn-ea"/>
                <a:cs typeface="+mn-cs"/>
              </a:rPr>
              <a:t>prevalence of 0.25% among 5- to 15-year-olds; remarkably, most of the cases had never looked for treatment – similar to the results of adult epidemiological studies (</a:t>
            </a:r>
            <a:r>
              <a:rPr lang="en-US" sz="1200" kern="1200" dirty="0" err="1" smtClean="0">
                <a:solidFill>
                  <a:schemeClr val="tx1"/>
                </a:solidFill>
                <a:effectLst/>
                <a:latin typeface="+mn-lt"/>
                <a:ea typeface="+mn-ea"/>
                <a:cs typeface="+mn-cs"/>
              </a:rPr>
              <a:t>Heyman</a:t>
            </a:r>
            <a:r>
              <a:rPr lang="en-US" sz="1200" kern="1200" dirty="0" smtClean="0">
                <a:solidFill>
                  <a:schemeClr val="tx1"/>
                </a:solidFill>
                <a:effectLst/>
                <a:latin typeface="+mn-lt"/>
                <a:ea typeface="+mn-ea"/>
                <a:cs typeface="+mn-cs"/>
              </a:rPr>
              <a:t> et al, 2003).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incidence of OCD has two peaks with different gender distributions; the first peak is in childhood, with symptoms mostly arising between 7 and 12 years of age and a male preponderance. The second peak occurs in early adulthood, at a mean age of 21 years and with a slight female majority (Geller et al, 1998).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OCD is characterized by the presence of obsessions or compulsions that are time consuming (at least one hour per day), cause subjective distress or interfere with the patient’s or the family’s life.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Oxford Don, Robert Burton, reported a case in his compendium, the Anatomy of Melancholy (1621): "If he be in a silent auditory, as at a sermon, he is afraid he shall speak aloud and unaware, something indecent, unfit to be said."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Obsessions </a:t>
            </a:r>
            <a:r>
              <a:rPr lang="en-US" sz="1200" kern="1200" dirty="0" smtClean="0">
                <a:solidFill>
                  <a:schemeClr val="tx1"/>
                </a:solidFill>
                <a:effectLst/>
                <a:latin typeface="+mn-lt"/>
                <a:ea typeface="+mn-ea"/>
                <a:cs typeface="+mn-cs"/>
              </a:rPr>
              <a:t>are intrusive, unwanted ideas, images, fears, thoughts or worries that are experienced as uncomfortable, unpleasant, distressing or anxiety provoking.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Freud believed that OCD was the patient's maladaptive response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conflicts between unacceptable, unconscious sexual or aggressive id impulses and the demands of conscience and reality, regressing to concerns about control and to modes of thinking characteristic of the anal-sadistic stage of psychosexual development: ambivalence, which produced doubting, magical thinking, and superstitious compulsive acts.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Compulsions </a:t>
            </a:r>
            <a:r>
              <a:rPr lang="en-US" sz="1200" kern="1200" dirty="0" smtClean="0">
                <a:solidFill>
                  <a:schemeClr val="tx1"/>
                </a:solidFill>
                <a:effectLst/>
                <a:latin typeface="+mn-lt"/>
                <a:ea typeface="+mn-ea"/>
                <a:cs typeface="+mn-cs"/>
              </a:rPr>
              <a:t>are repetitive behaviors or mental acts performed to ignore, reduce or eliminate the anxiety or distress caused by the obsessive thoughts. Compulsions are usually executed according to certain rules the patient feels driven to follow (American Psychiatric Association, 2000).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Obsessive compulsive symptoms vary considerably not only from patient to patient but also in the same patient over time. Despite this variation, some symptoms are more frequent than others and are described in Table F.3.1. </a:t>
            </a:r>
            <a:endParaRPr lang="en-US" dirty="0" smtClean="0"/>
          </a:p>
          <a:p>
            <a:r>
              <a:rPr lang="en-US" sz="1200" kern="1200" dirty="0" smtClean="0">
                <a:solidFill>
                  <a:schemeClr val="tx1"/>
                </a:solidFill>
                <a:effectLst/>
                <a:latin typeface="+mn-lt"/>
                <a:ea typeface="+mn-ea"/>
                <a:cs typeface="+mn-cs"/>
              </a:rPr>
              <a:t>Even though there are many similarities in the clinical presentation across the lifespan, children and adolescents with OCD also show specific features. For instance, the younger the patient the higher is the probability of having compulsions without obsessions (Rosario-Campos et al, 2001). Children are also less likely to recognize their symptoms as ego dystonic, making them less willing to resist the urge to perform a compulsive behavior. Therefore, DSM-IV does not require children to have insight to qualify for the diagnosis. Children may also present </a:t>
            </a:r>
            <a:r>
              <a:rPr lang="en-US" sz="1200" i="1" kern="1200" dirty="0" smtClean="0">
                <a:solidFill>
                  <a:schemeClr val="tx1"/>
                </a:solidFill>
                <a:effectLst/>
                <a:latin typeface="+mn-lt"/>
                <a:ea typeface="+mn-ea"/>
                <a:cs typeface="+mn-cs"/>
              </a:rPr>
              <a:t>tic-like compulsions</a:t>
            </a:r>
            <a:r>
              <a:rPr lang="en-US" sz="1200" kern="1200" dirty="0" smtClean="0">
                <a:solidFill>
                  <a:schemeClr val="tx1"/>
                </a:solidFill>
                <a:effectLst/>
                <a:latin typeface="+mn-lt"/>
                <a:ea typeface="+mn-ea"/>
                <a:cs typeface="+mn-cs"/>
              </a:rPr>
              <a:t>, which may be confused with complex tics, mainly if the compulsions are simple rituals of touching (Rosario-Campos et al, 2005). In these cases, compulsions may be preceded or accompanied not only by obsessions but also by various types of sensory phenomena. </a:t>
            </a:r>
            <a:endParaRPr lang="en-US" dirty="0" smtClean="0"/>
          </a:p>
          <a:p>
            <a:r>
              <a:rPr lang="en-US" sz="1200" i="1" kern="1200" dirty="0" smtClean="0">
                <a:solidFill>
                  <a:schemeClr val="tx1"/>
                </a:solidFill>
                <a:effectLst/>
                <a:latin typeface="+mn-lt"/>
                <a:ea typeface="+mn-ea"/>
                <a:cs typeface="+mn-cs"/>
              </a:rPr>
              <a:t>Sensory phenomena </a:t>
            </a:r>
            <a:r>
              <a:rPr lang="en-US" sz="1200" kern="1200" dirty="0" smtClean="0">
                <a:solidFill>
                  <a:schemeClr val="tx1"/>
                </a:solidFill>
                <a:effectLst/>
                <a:latin typeface="+mn-lt"/>
                <a:ea typeface="+mn-ea"/>
                <a:cs typeface="+mn-cs"/>
              </a:rPr>
              <a:t>is a term used to define uncomfortable or disturbing sensations, perceptions, feelings or urges that either precede or accompany repetitive behaviors such as compulsions or tics. OCD patients might feel driven to repeat compulsions until they experience a sense of relief from these uncomfortable sensations. Sensory phenomena can be divided into physical and mental. Examples include sensations in the skin, “just-right” perceptions, and feelings of incompleteness (Rosario et al, 2008; 2009). For instance, people can “feel” an oily sensation on their hands and wash them repeatedly for this reason. Another person may feel “uncomfortable” with the way some objects are arranged on a shelf and may feel an urge to arrange them many times, until they look “just right”. Evaluation of the presence and severity of sensory phenomena is relevant because some studies have reported that patients with early-onset and tic- related OCD show more sensory phenomena and some report that these sensory phenomena cause even more distress than the compulsions.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far, there is no consensus on how best to define age of onset; some authors define it as the age when symptoms began (</a:t>
            </a:r>
            <a:r>
              <a:rPr lang="en-US" sz="1200" kern="1200" dirty="0" err="1" smtClean="0">
                <a:solidFill>
                  <a:schemeClr val="tx1"/>
                </a:solidFill>
                <a:effectLst/>
                <a:latin typeface="+mn-lt"/>
                <a:ea typeface="+mn-ea"/>
                <a:cs typeface="+mn-cs"/>
              </a:rPr>
              <a:t>Rosário-Campos</a:t>
            </a:r>
            <a:r>
              <a:rPr lang="en-US" sz="1200" kern="1200" dirty="0" smtClean="0">
                <a:solidFill>
                  <a:schemeClr val="tx1"/>
                </a:solidFill>
                <a:effectLst/>
                <a:latin typeface="+mn-lt"/>
                <a:ea typeface="+mn-ea"/>
                <a:cs typeface="+mn-cs"/>
              </a:rPr>
              <a:t> et al, 2001) while others define it as the age when symptoms started to interfere with normal functioning (</a:t>
            </a:r>
            <a:r>
              <a:rPr lang="en-US" sz="1200" kern="1200" dirty="0" err="1" smtClean="0">
                <a:solidFill>
                  <a:schemeClr val="tx1"/>
                </a:solidFill>
                <a:effectLst/>
                <a:latin typeface="+mn-lt"/>
                <a:ea typeface="+mn-ea"/>
                <a:cs typeface="+mn-cs"/>
              </a:rPr>
              <a:t>Tükel</a:t>
            </a:r>
            <a:r>
              <a:rPr lang="en-US" sz="1200" kern="1200" dirty="0" smtClean="0">
                <a:solidFill>
                  <a:schemeClr val="tx1"/>
                </a:solidFill>
                <a:effectLst/>
                <a:latin typeface="+mn-lt"/>
                <a:ea typeface="+mn-ea"/>
                <a:cs typeface="+mn-cs"/>
              </a:rPr>
              <a:t> et al, 2005). Also, there is no agreement about the best cut- off age for the early-onset subtype; cut-offs at age 10, 14 or 18 years have been proposed (Rosario-Campos et al, 2001). A study of comorbidity in 330 OCD patients shed some light on this question; the authors reported that including age at onset in the analyses as a continuous variable was most informative and that 10 and 17 years were appropriate cut-offs for early and late onset subgroups respectively (de Mathis et al, 2008).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Age at onset is important because there is emerging evidence that early- onset OCD may represent a distinct subtype of the disorder.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Age at onset is important because there is emerging evidence that early- onset OCD may represent a distinct subtype of the disorder. Previous research has shown that adults who report an early onset display greater severity and persistence of symptoms and may be less responsive to treatment. Moreover, early-onset has been associated with fewer obsessions, more tic-like compulsions, more sensory phenomena, and a higher rate of comorbid tic disorders (Rosario-Campos et al, 2001; de Mathis et al, 2009).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94725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5dlLL3FFzg&amp;feature=youtu.be" TargetMode="External"/><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hyperlink" Target="http://www.aacap.org/AACAP/Resources_for_Primary_Care/Practice_Parameters_and_Resource_Centers/Practice_Parameters.aspx" TargetMode="External"/><Relationship Id="rId4" Type="http://schemas.openxmlformats.org/officeDocument/2006/relationships/hyperlink" Target="http://www.nice.org.uk/guidance/cg3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www.youtube.com/watch?v=ds3wHkwiuCo&amp;feature=related" TargetMode="External"/><Relationship Id="rId5" Type="http://schemas.openxmlformats.org/officeDocument/2006/relationships/hyperlink" Target="https://www.youtube.com/watch?v=ds3wHkwiuCo&amp;feature=related#https://www.youtube.com/watch?v=ds3wHkwiuCo&amp;feature=related"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www.youtube.com/watch?v=ikBeDCSFpqs&amp;feature=relmfu" TargetMode="External"/><Relationship Id="rId5" Type="http://schemas.openxmlformats.org/officeDocument/2006/relationships/hyperlink" Target="https://www.youtube.com/watch?v=ikBeDCSFpqs&amp;feature=relmfu#https://www.youtube.com/watch?v=ikBeDCSFpqs&amp;feature=relmfu" TargetMode="Externa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geonius.com/ocd/organizations.html"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smtClean="0"/>
              <a:t> </a:t>
            </a:r>
            <a:endParaRPr lang="en-US" sz="9600" dirty="0" smtClean="0"/>
          </a:p>
          <a:p>
            <a:r>
              <a:rPr lang="en-US" dirty="0" smtClean="0">
                <a:solidFill>
                  <a:schemeClr val="bg1"/>
                </a:solidFill>
              </a:rPr>
              <a:t>DEPRESSION IN CHILDREN AND</a:t>
            </a:r>
          </a:p>
          <a:p>
            <a:r>
              <a:rPr lang="en-US" dirty="0" smtClean="0">
                <a:solidFill>
                  <a:schemeClr val="bg1"/>
                </a:solidFill>
              </a:rPr>
              <a:t>ADOLESCENTS</a:t>
            </a:r>
            <a:endParaRPr lang="en-US" dirty="0">
              <a:solidFill>
                <a:schemeClr val="bg1"/>
              </a:solidFill>
            </a:endParaRPr>
          </a:p>
          <a:p>
            <a:endParaRPr lang="en-US" dirty="0" smtClean="0"/>
          </a:p>
          <a:p>
            <a:endParaRPr lang="en-US" dirty="0"/>
          </a:p>
          <a:p>
            <a:endParaRPr lang="en-US" dirty="0" smtClean="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ANXIETY </a:t>
            </a:r>
            <a:r>
              <a:rPr lang="en-US" dirty="0">
                <a:solidFill>
                  <a:schemeClr val="bg1"/>
                </a:solidFill>
              </a:rPr>
              <a:t>DISORDERS</a:t>
            </a:r>
          </a:p>
        </p:txBody>
      </p:sp>
      <p:sp>
        <p:nvSpPr>
          <p:cNvPr id="8" name="TextBox 7"/>
          <p:cNvSpPr txBox="1"/>
          <p:nvPr/>
        </p:nvSpPr>
        <p:spPr>
          <a:xfrm>
            <a:off x="5662980" y="877332"/>
            <a:ext cx="3481020" cy="3477875"/>
          </a:xfrm>
          <a:prstGeom prst="rect">
            <a:avLst/>
          </a:prstGeom>
          <a:noFill/>
        </p:spPr>
        <p:txBody>
          <a:bodyPr wrap="square" rtlCol="0">
            <a:spAutoFit/>
          </a:bodyPr>
          <a:lstStyle/>
          <a:p>
            <a:pPr algn="ctr"/>
            <a:r>
              <a:rPr lang="en-US" sz="4400" dirty="0">
                <a:solidFill>
                  <a:schemeClr val="accent3">
                    <a:lumMod val="75000"/>
                  </a:schemeClr>
                </a:solidFill>
              </a:rPr>
              <a:t>Obsessive Compulsive Disorder in Children and Adolescents</a:t>
            </a: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F</a:t>
            </a:r>
            <a:r>
              <a:rPr lang="en-US" dirty="0">
                <a:solidFill>
                  <a:schemeClr val="bg1"/>
                </a:solidFill>
              </a:rPr>
              <a:t>3</a:t>
            </a:r>
            <a:r>
              <a:rPr lang="en-US" dirty="0" smtClean="0">
                <a:solidFill>
                  <a:schemeClr val="bg1"/>
                </a:solidFill>
              </a:rPr>
              <a:t>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5" name="TextBox 4"/>
          <p:cNvSpPr txBox="1"/>
          <p:nvPr/>
        </p:nvSpPr>
        <p:spPr>
          <a:xfrm>
            <a:off x="5662981" y="4615613"/>
            <a:ext cx="3481019" cy="1015663"/>
          </a:xfrm>
          <a:prstGeom prst="rect">
            <a:avLst/>
          </a:prstGeom>
          <a:noFill/>
          <a:ln>
            <a:solidFill>
              <a:schemeClr val="bg1">
                <a:lumMod val="75000"/>
              </a:schemeClr>
            </a:solidFill>
          </a:ln>
        </p:spPr>
        <p:txBody>
          <a:bodyPr wrap="square" rtlCol="0">
            <a:spAutoFit/>
          </a:bodyPr>
          <a:lstStyle/>
          <a:p>
            <a:pPr algn="ctr"/>
            <a:r>
              <a:rPr lang="en-US" sz="2000" dirty="0" smtClean="0"/>
              <a:t>Pedro Gomes de </a:t>
            </a:r>
            <a:r>
              <a:rPr lang="en-US" sz="2000" dirty="0" err="1" smtClean="0"/>
              <a:t>Alvarenga</a:t>
            </a:r>
            <a:r>
              <a:rPr lang="en-US" sz="2000" dirty="0" smtClean="0"/>
              <a:t>, </a:t>
            </a:r>
          </a:p>
          <a:p>
            <a:pPr algn="ctr"/>
            <a:r>
              <a:rPr lang="en-US" sz="2000" dirty="0" err="1" smtClean="0"/>
              <a:t>Rosana</a:t>
            </a:r>
            <a:r>
              <a:rPr lang="en-US" sz="2000" dirty="0" smtClean="0"/>
              <a:t> </a:t>
            </a:r>
            <a:r>
              <a:rPr lang="en-US" sz="2000" dirty="0" err="1" smtClean="0"/>
              <a:t>Savio</a:t>
            </a:r>
            <a:r>
              <a:rPr lang="en-US" sz="2000" dirty="0" smtClean="0"/>
              <a:t> </a:t>
            </a:r>
            <a:r>
              <a:rPr lang="en-US" sz="2000" dirty="0" err="1" smtClean="0"/>
              <a:t>Mastrorosa</a:t>
            </a:r>
            <a:r>
              <a:rPr lang="en-US" sz="2000" dirty="0"/>
              <a:t> </a:t>
            </a:r>
            <a:r>
              <a:rPr lang="en-US" sz="2000" dirty="0" smtClean="0"/>
              <a:t>&amp; </a:t>
            </a:r>
          </a:p>
          <a:p>
            <a:pPr algn="ctr"/>
            <a:r>
              <a:rPr lang="en-US" sz="2000" dirty="0" smtClean="0"/>
              <a:t>Maria </a:t>
            </a:r>
            <a:r>
              <a:rPr lang="en-US" sz="2000" dirty="0" err="1" smtClean="0"/>
              <a:t>Concecao</a:t>
            </a:r>
            <a:r>
              <a:rPr lang="en-US" sz="2000" dirty="0" smtClean="0"/>
              <a:t> de Rosario</a:t>
            </a:r>
            <a:endParaRPr lang="en-US" sz="2000" dirty="0"/>
          </a:p>
        </p:txBody>
      </p:sp>
    </p:spTree>
    <p:extLst>
      <p:ext uri="{BB962C8B-B14F-4D97-AF65-F5344CB8AC3E}">
        <p14:creationId xmlns:p14="http://schemas.microsoft.com/office/powerpoint/2010/main" val="3987082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Age at onset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No consensus</a:t>
            </a:r>
          </a:p>
          <a:p>
            <a:r>
              <a:rPr lang="en-US" dirty="0" smtClean="0"/>
              <a:t>Age when started </a:t>
            </a:r>
            <a:r>
              <a:rPr lang="en-US" i="1" dirty="0" err="1" smtClean="0"/>
              <a:t>vs</a:t>
            </a:r>
            <a:r>
              <a:rPr lang="en-US" dirty="0" smtClean="0"/>
              <a:t> interfered with functioning</a:t>
            </a:r>
          </a:p>
          <a:p>
            <a:r>
              <a:rPr lang="en-US" dirty="0" smtClean="0"/>
              <a:t>Early onset ~ 10</a:t>
            </a:r>
          </a:p>
          <a:p>
            <a:r>
              <a:rPr lang="en-US" dirty="0" smtClean="0"/>
              <a:t>Late onset ~ 17 </a:t>
            </a:r>
          </a:p>
          <a:p>
            <a:r>
              <a:rPr lang="en-US" dirty="0" smtClean="0"/>
              <a:t>Important as early onset may be distinct subgroup</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44028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Early onset</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dirty="0" smtClean="0"/>
              <a:t>In adults:</a:t>
            </a:r>
          </a:p>
          <a:p>
            <a:pPr lvl="1"/>
            <a:r>
              <a:rPr lang="en-US" dirty="0" smtClean="0"/>
              <a:t>Greater severity</a:t>
            </a:r>
          </a:p>
          <a:p>
            <a:pPr lvl="1"/>
            <a:r>
              <a:rPr lang="en-US" dirty="0" smtClean="0"/>
              <a:t>Persistence of symptoms</a:t>
            </a:r>
          </a:p>
          <a:p>
            <a:pPr lvl="1"/>
            <a:r>
              <a:rPr lang="en-US" dirty="0" smtClean="0"/>
              <a:t>Less responsive to treatment</a:t>
            </a:r>
          </a:p>
          <a:p>
            <a:r>
              <a:rPr lang="en-US" dirty="0" smtClean="0"/>
              <a:t>Fewer obsessions</a:t>
            </a:r>
          </a:p>
          <a:p>
            <a:r>
              <a:rPr lang="en-US" dirty="0" smtClean="0"/>
              <a:t>More tic-like compulsions</a:t>
            </a:r>
          </a:p>
          <a:p>
            <a:r>
              <a:rPr lang="en-US" dirty="0" smtClean="0"/>
              <a:t>More sensory phenomena</a:t>
            </a:r>
          </a:p>
          <a:p>
            <a:r>
              <a:rPr lang="en-US" dirty="0" smtClean="0"/>
              <a:t>More comorbid tic disorders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8543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Early onset</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pPr marL="0" indent="0">
              <a:buNone/>
            </a:pPr>
            <a:r>
              <a:rPr lang="en-US" dirty="0" smtClean="0"/>
              <a:t>May have higher symptom severity in:</a:t>
            </a:r>
          </a:p>
          <a:p>
            <a:r>
              <a:rPr lang="en-US" dirty="0" smtClean="0"/>
              <a:t>Aggressive obsessions and related compulsions</a:t>
            </a:r>
          </a:p>
          <a:p>
            <a:r>
              <a:rPr lang="en-US" dirty="0" smtClean="0"/>
              <a:t>Sexual and religious obsessions and related compulsions</a:t>
            </a:r>
          </a:p>
          <a:p>
            <a:r>
              <a:rPr lang="en-US" dirty="0" smtClean="0"/>
              <a:t>Symmetry, ordering and arranging obsessions and compulsions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267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Symptom dimensions subgrouping</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pPr marL="0" indent="0">
              <a:buNone/>
            </a:pPr>
            <a:r>
              <a:rPr lang="en-US" dirty="0" smtClean="0"/>
              <a:t>Alternative to subdivision of patients by age of onset</a:t>
            </a:r>
          </a:p>
          <a:p>
            <a:r>
              <a:rPr lang="en-US" dirty="0" smtClean="0"/>
              <a:t>Contamination/cleaning</a:t>
            </a:r>
          </a:p>
          <a:p>
            <a:r>
              <a:rPr lang="en-US" dirty="0" smtClean="0"/>
              <a:t>Obsessions/checking</a:t>
            </a:r>
          </a:p>
          <a:p>
            <a:r>
              <a:rPr lang="en-US" dirty="0" smtClean="0"/>
              <a:t>Symmetry/ordering</a:t>
            </a:r>
          </a:p>
          <a:p>
            <a:r>
              <a:rPr lang="en-US" dirty="0" smtClean="0"/>
              <a:t>Hoarding</a:t>
            </a:r>
          </a:p>
          <a:p>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1500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Clinical Continuum with OCD</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20000"/>
          </a:bodyPr>
          <a:lstStyle/>
          <a:p>
            <a:pPr marL="0" indent="0">
              <a:buNone/>
            </a:pPr>
            <a:r>
              <a:rPr lang="en-US" dirty="0" smtClean="0"/>
              <a:t>Obsessive Compulsive Spectrum Disorders:</a:t>
            </a:r>
          </a:p>
          <a:p>
            <a:r>
              <a:rPr lang="en-US" dirty="0" smtClean="0"/>
              <a:t>OCD</a:t>
            </a:r>
          </a:p>
          <a:p>
            <a:r>
              <a:rPr lang="en-US" dirty="0" smtClean="0"/>
              <a:t>Body </a:t>
            </a:r>
            <a:r>
              <a:rPr lang="en-US" dirty="0" err="1" smtClean="0"/>
              <a:t>Dysmorphic</a:t>
            </a:r>
            <a:r>
              <a:rPr lang="en-US" dirty="0" smtClean="0"/>
              <a:t> Disorder</a:t>
            </a:r>
          </a:p>
          <a:p>
            <a:r>
              <a:rPr lang="en-US" dirty="0" smtClean="0"/>
              <a:t>Tic Disorders</a:t>
            </a:r>
          </a:p>
          <a:p>
            <a:r>
              <a:rPr lang="en-US" dirty="0" smtClean="0"/>
              <a:t>Trichotillomania</a:t>
            </a:r>
          </a:p>
          <a:p>
            <a:r>
              <a:rPr lang="en-US" dirty="0" smtClean="0"/>
              <a:t>Impulse Control Disorders</a:t>
            </a:r>
          </a:p>
          <a:p>
            <a:endParaRPr lang="en-US" dirty="0"/>
          </a:p>
          <a:p>
            <a:pPr marL="0" indent="0">
              <a:buNone/>
            </a:pPr>
            <a:r>
              <a:rPr lang="en-US" dirty="0" smtClean="0"/>
              <a:t>All share:</a:t>
            </a:r>
          </a:p>
          <a:p>
            <a:pPr lvl="1"/>
            <a:r>
              <a:rPr lang="en-US" dirty="0" smtClean="0"/>
              <a:t>Intrusive thoughts, anxiety, repetitive behaviors</a:t>
            </a:r>
          </a:p>
          <a:p>
            <a:pPr lvl="1"/>
            <a:r>
              <a:rPr lang="en-US" dirty="0" smtClean="0"/>
              <a:t>Shared genetic and pathophysiologic mechanisms</a:t>
            </a:r>
          </a:p>
          <a:p>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6207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Common comorbidities</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60 to 80 % have one or more comorbidities</a:t>
            </a:r>
          </a:p>
          <a:p>
            <a:r>
              <a:rPr lang="en-US" dirty="0" smtClean="0"/>
              <a:t>Most common:</a:t>
            </a:r>
          </a:p>
          <a:p>
            <a:pPr lvl="1"/>
            <a:r>
              <a:rPr lang="en-US" dirty="0" smtClean="0"/>
              <a:t>Tic disorders</a:t>
            </a:r>
          </a:p>
          <a:p>
            <a:pPr lvl="1"/>
            <a:r>
              <a:rPr lang="en-US" dirty="0" smtClean="0"/>
              <a:t>ADHD</a:t>
            </a:r>
          </a:p>
          <a:p>
            <a:pPr lvl="1"/>
            <a:r>
              <a:rPr lang="en-US" dirty="0" smtClean="0"/>
              <a:t>Other anxiety disorders</a:t>
            </a:r>
          </a:p>
          <a:p>
            <a:pPr lvl="1"/>
            <a:r>
              <a:rPr lang="en-US" dirty="0" smtClean="0"/>
              <a:t>Mood disorders</a:t>
            </a:r>
          </a:p>
          <a:p>
            <a:pPr lvl="1"/>
            <a:r>
              <a:rPr lang="en-US" dirty="0" smtClean="0"/>
              <a:t>Eating disorders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60766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chemeClr val="bg1"/>
                </a:solidFill>
                <a:effectLst>
                  <a:outerShdw blurRad="25400" algn="tl" rotWithShape="0">
                    <a:srgbClr val="000000">
                      <a:alpha val="43000"/>
                    </a:srgbClr>
                  </a:outerShdw>
                </a:effectLst>
              </a:rPr>
              <a:t>Common comorbidities: OCD and Tics</a:t>
            </a:r>
            <a:endParaRPr lang="en-US" sz="3600" b="1" spc="150" dirty="0">
              <a:ln w="11430"/>
              <a:solidFill>
                <a:schemeClr val="bg1"/>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20-59% children with OCD have tics</a:t>
            </a:r>
          </a:p>
          <a:p>
            <a:r>
              <a:rPr lang="en-US" dirty="0" smtClean="0"/>
              <a:t>9% adolescents with OCD have tics</a:t>
            </a:r>
          </a:p>
          <a:p>
            <a:r>
              <a:rPr lang="en-US" dirty="0" smtClean="0"/>
              <a:t>6% adults with OCD have tics</a:t>
            </a:r>
          </a:p>
          <a:p>
            <a:r>
              <a:rPr lang="en-US" dirty="0" smtClean="0"/>
              <a:t>“Tic-related OCD” subgroup:</a:t>
            </a:r>
          </a:p>
          <a:p>
            <a:pPr lvl="1"/>
            <a:r>
              <a:rPr lang="en-US" dirty="0" smtClean="0"/>
              <a:t>Increased transmission in 1</a:t>
            </a:r>
            <a:r>
              <a:rPr lang="en-US" baseline="30000" dirty="0" smtClean="0"/>
              <a:t>st</a:t>
            </a:r>
            <a:r>
              <a:rPr lang="en-US" dirty="0" smtClean="0"/>
              <a:t> degree relatives</a:t>
            </a:r>
          </a:p>
          <a:p>
            <a:pPr lvl="1"/>
            <a:r>
              <a:rPr lang="en-US" dirty="0" smtClean="0"/>
              <a:t>M&gt;F</a:t>
            </a:r>
          </a:p>
          <a:p>
            <a:pPr lvl="1"/>
            <a:r>
              <a:rPr lang="en-US" dirty="0" smtClean="0"/>
              <a:t>Earlier age at onset</a:t>
            </a:r>
          </a:p>
          <a:p>
            <a:pPr lvl="1"/>
            <a:r>
              <a:rPr lang="en-US" dirty="0" smtClean="0"/>
              <a:t>Differential </a:t>
            </a:r>
            <a:r>
              <a:rPr lang="en-US" smtClean="0"/>
              <a:t>treatment response</a:t>
            </a:r>
            <a:endParaRPr lang="en-US" dirty="0" smtClean="0"/>
          </a:p>
          <a:p>
            <a:endParaRPr lang="en-US" dirty="0" smtClean="0"/>
          </a:p>
          <a:p>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61702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Course and Outcome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20000"/>
          </a:bodyPr>
          <a:lstStyle/>
          <a:p>
            <a:pPr marL="0" indent="0">
              <a:buNone/>
            </a:pPr>
            <a:r>
              <a:rPr lang="en-US" dirty="0" smtClean="0"/>
              <a:t>Heterogeneous:</a:t>
            </a:r>
          </a:p>
          <a:p>
            <a:r>
              <a:rPr lang="en-US" dirty="0" smtClean="0"/>
              <a:t>Abrupt </a:t>
            </a:r>
            <a:r>
              <a:rPr lang="en-US" i="1" dirty="0" err="1" smtClean="0"/>
              <a:t>vs</a:t>
            </a:r>
            <a:r>
              <a:rPr lang="en-US" dirty="0" smtClean="0"/>
              <a:t> insidious</a:t>
            </a:r>
          </a:p>
          <a:p>
            <a:r>
              <a:rPr lang="en-US" dirty="0" smtClean="0"/>
              <a:t>Average </a:t>
            </a:r>
            <a:r>
              <a:rPr lang="en-US" dirty="0" smtClean="0"/>
              <a:t>diagnosis 2.5 years after onset</a:t>
            </a:r>
          </a:p>
          <a:p>
            <a:pPr lvl="1"/>
            <a:r>
              <a:rPr lang="en-US" dirty="0" smtClean="0"/>
              <a:t>Secrecy, shame, and guilt</a:t>
            </a:r>
          </a:p>
          <a:p>
            <a:pPr lvl="1"/>
            <a:r>
              <a:rPr lang="en-US" dirty="0" smtClean="0"/>
              <a:t>Resembles normal childhood routines</a:t>
            </a:r>
          </a:p>
          <a:p>
            <a:r>
              <a:rPr lang="en-US" dirty="0" smtClean="0"/>
              <a:t>Variable content</a:t>
            </a:r>
          </a:p>
          <a:p>
            <a:r>
              <a:rPr lang="en-US" dirty="0" smtClean="0"/>
              <a:t>Changing symptoms over time</a:t>
            </a:r>
          </a:p>
          <a:p>
            <a:r>
              <a:rPr lang="en-US" dirty="0" smtClean="0"/>
              <a:t>Some thematic consistency</a:t>
            </a:r>
          </a:p>
          <a:p>
            <a:r>
              <a:rPr lang="en-US" dirty="0" smtClean="0"/>
              <a:t>Chronic or relapsing/remitting</a:t>
            </a:r>
          </a:p>
          <a:p>
            <a:r>
              <a:rPr lang="en-US" dirty="0" smtClean="0"/>
              <a:t>Very favorable outcome when treated early</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32959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955800"/>
            <a:ext cx="1169987" cy="369332"/>
          </a:xfrm>
          <a:prstGeom prst="rect">
            <a:avLst/>
          </a:prstGeom>
          <a:noFill/>
        </p:spPr>
        <p:txBody>
          <a:bodyPr wrap="none" rtlCol="0">
            <a:spAutoFit/>
          </a:bodyPr>
          <a:lstStyle/>
          <a:p>
            <a:r>
              <a:rPr lang="en-US" dirty="0" smtClean="0"/>
              <a:t>Table f.3.2</a:t>
            </a:r>
            <a:endParaRPr lang="en-US" dirty="0"/>
          </a:p>
        </p:txBody>
      </p:sp>
      <p:pic>
        <p:nvPicPr>
          <p:cNvPr id="3" name="Picture 2" descr="Screen Shot 2016-01-03 at 3.5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89" y="1562100"/>
            <a:ext cx="8216505" cy="4859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3"/>
          <p:cNvSpPr txBox="1">
            <a:spLocks/>
          </p:cNvSpPr>
          <p:nvPr/>
        </p:nvSpPr>
        <p:spPr>
          <a:xfrm>
            <a:off x="457200" y="274638"/>
            <a:ext cx="8229600" cy="1143000"/>
          </a:xfrm>
          <a:prstGeom prst="rect">
            <a:avLst/>
          </a:prstGeo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smtClean="0">
                <a:ln w="11430"/>
                <a:solidFill>
                  <a:schemeClr val="bg1">
                    <a:lumMod val="75000"/>
                  </a:schemeClr>
                </a:solidFill>
                <a:effectLst>
                  <a:outerShdw blurRad="25400" algn="tl" rotWithShape="0">
                    <a:srgbClr val="000000">
                      <a:alpha val="43000"/>
                    </a:srgbClr>
                  </a:outerShdw>
                </a:effectLst>
              </a:rPr>
              <a:t>OCD in Children and Adolescents</a:t>
            </a:r>
            <a:r>
              <a:rPr lang="en-US" sz="3600" b="1" spc="150" dirty="0" smtClean="0">
                <a:ln w="11430"/>
                <a:solidFill>
                  <a:srgbClr val="FFFF00"/>
                </a:solidFill>
                <a:effectLst>
                  <a:outerShdw blurRad="25400" algn="tl" rotWithShape="0">
                    <a:srgbClr val="000000">
                      <a:alpha val="43000"/>
                    </a:srgbClr>
                  </a:outerShdw>
                </a:effectLst>
              </a:rPr>
              <a:t/>
            </a:r>
            <a:br>
              <a:rPr lang="en-US" sz="3600" b="1" spc="150" dirty="0" smtClean="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Assessment: Screening Questions</a:t>
            </a:r>
            <a:endParaRPr lang="en-US"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045147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Assessment</a:t>
            </a:r>
            <a:endParaRPr lang="en-US" sz="36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5" name="Vertical Text Placeholder 4"/>
          <p:cNvSpPr>
            <a:spLocks noGrp="1"/>
          </p:cNvSpPr>
          <p:nvPr>
            <p:ph type="body" orient="vert" idx="1"/>
          </p:nvPr>
        </p:nvSpPr>
        <p:spPr/>
        <p:txBody>
          <a:bodyPr vert="horz">
            <a:normAutofit lnSpcReduction="10000"/>
          </a:bodyPr>
          <a:lstStyle/>
          <a:p>
            <a:r>
              <a:rPr lang="en-US" dirty="0" smtClean="0"/>
              <a:t>Screening questions</a:t>
            </a:r>
          </a:p>
          <a:p>
            <a:r>
              <a:rPr lang="en-US" dirty="0" smtClean="0"/>
              <a:t>Parent interview</a:t>
            </a:r>
          </a:p>
          <a:p>
            <a:r>
              <a:rPr lang="en-US" dirty="0" smtClean="0"/>
              <a:t>Teacher input</a:t>
            </a:r>
          </a:p>
          <a:p>
            <a:r>
              <a:rPr lang="en-US" dirty="0" smtClean="0"/>
              <a:t>Play activity or drawing</a:t>
            </a:r>
          </a:p>
          <a:p>
            <a:r>
              <a:rPr lang="en-US" dirty="0" smtClean="0"/>
              <a:t>Rule out normal ritualistic behavior of childhood</a:t>
            </a:r>
          </a:p>
          <a:p>
            <a:r>
              <a:rPr lang="en-US" dirty="0" smtClean="0"/>
              <a:t>Assess role of family</a:t>
            </a:r>
          </a:p>
          <a:p>
            <a:r>
              <a:rPr lang="en-US" dirty="0" smtClean="0"/>
              <a:t>Rating scales: CYBOCS, DYBOCS, USP-SPS, FAS</a:t>
            </a:r>
            <a:endParaRPr lang="en-US" dirty="0"/>
          </a:p>
        </p:txBody>
      </p:sp>
    </p:spTree>
    <p:extLst>
      <p:ext uri="{BB962C8B-B14F-4D97-AF65-F5344CB8AC3E}">
        <p14:creationId xmlns:p14="http://schemas.microsoft.com/office/powerpoint/2010/main" val="4168955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err="1" smtClean="0"/>
              <a:t>powerpoint</a:t>
            </a:r>
            <a:r>
              <a:rPr lang="en-US" sz="1800" dirty="0" smtClean="0"/>
              <a: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Etiology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fontScale="77500" lnSpcReduction="20000"/>
          </a:bodyPr>
          <a:lstStyle/>
          <a:p>
            <a:r>
              <a:rPr lang="en-US" dirty="0" smtClean="0"/>
              <a:t>Genetic</a:t>
            </a:r>
          </a:p>
          <a:p>
            <a:pPr lvl="1"/>
            <a:r>
              <a:rPr lang="en-US" dirty="0"/>
              <a:t>H</a:t>
            </a:r>
            <a:r>
              <a:rPr lang="en-US" dirty="0" smtClean="0"/>
              <a:t>eritability 45-65%</a:t>
            </a:r>
          </a:p>
          <a:p>
            <a:pPr lvl="1"/>
            <a:r>
              <a:rPr lang="en-US" dirty="0" smtClean="0"/>
              <a:t>Susceptibility loci: chromosomes 1q,3q,6q,7p,9p,10p,15q</a:t>
            </a:r>
          </a:p>
          <a:p>
            <a:pPr lvl="1"/>
            <a:r>
              <a:rPr lang="en-US" dirty="0" err="1" smtClean="0"/>
              <a:t>Glutamatergic</a:t>
            </a:r>
            <a:r>
              <a:rPr lang="en-US" dirty="0" smtClean="0"/>
              <a:t> expression</a:t>
            </a:r>
          </a:p>
          <a:p>
            <a:pPr marL="457200" lvl="1" indent="0">
              <a:buNone/>
            </a:pPr>
            <a:endParaRPr lang="en-US" dirty="0" smtClean="0"/>
          </a:p>
          <a:p>
            <a:r>
              <a:rPr lang="en-US" dirty="0" smtClean="0"/>
              <a:t>Non-genetic</a:t>
            </a:r>
          </a:p>
          <a:p>
            <a:pPr lvl="1"/>
            <a:r>
              <a:rPr lang="en-US" dirty="0" smtClean="0"/>
              <a:t>Possible triggers: emotional stress, traumatic brain injury</a:t>
            </a:r>
          </a:p>
          <a:p>
            <a:pPr lvl="1"/>
            <a:r>
              <a:rPr lang="en-US" dirty="0" smtClean="0"/>
              <a:t>Associations: excessive weight gain during gestation, prolonged labor, preterm birth, jaundice, substance exposure in utero</a:t>
            </a:r>
          </a:p>
          <a:p>
            <a:pPr lvl="1"/>
            <a:r>
              <a:rPr lang="en-US" dirty="0" smtClean="0"/>
              <a:t>Group A B-hemolytic streptococcal infection</a:t>
            </a:r>
          </a:p>
          <a:p>
            <a:pPr lvl="1"/>
            <a:r>
              <a:rPr lang="en-US" dirty="0" err="1" smtClean="0"/>
              <a:t>Fronto</a:t>
            </a:r>
            <a:r>
              <a:rPr lang="en-US" dirty="0" smtClean="0"/>
              <a:t>-</a:t>
            </a:r>
            <a:r>
              <a:rPr lang="en-US" dirty="0" err="1" smtClean="0"/>
              <a:t>cortico</a:t>
            </a:r>
            <a:r>
              <a:rPr lang="en-US" dirty="0" smtClean="0"/>
              <a:t>-</a:t>
            </a:r>
            <a:r>
              <a:rPr lang="en-US" dirty="0" err="1" smtClean="0"/>
              <a:t>striato</a:t>
            </a:r>
            <a:r>
              <a:rPr lang="en-US" dirty="0" smtClean="0"/>
              <a:t>-thalamic circuits</a:t>
            </a:r>
          </a:p>
          <a:p>
            <a:pPr lvl="1"/>
            <a:r>
              <a:rPr lang="en-US" dirty="0" smtClean="0"/>
              <a:t>Neuropsychological deficits</a:t>
            </a:r>
          </a:p>
          <a:p>
            <a:pPr lvl="1"/>
            <a:r>
              <a:rPr lang="en-US" dirty="0" smtClean="0"/>
              <a:t>Serotonin and oxytocin</a:t>
            </a:r>
          </a:p>
          <a:p>
            <a:pPr lvl="1"/>
            <a:r>
              <a:rPr lang="en-US" dirty="0" smtClean="0"/>
              <a:t>Familial Accommodation</a:t>
            </a:r>
          </a:p>
          <a:p>
            <a:pPr lvl="2"/>
            <a:endParaRPr lang="en-US" dirty="0" smtClean="0"/>
          </a:p>
          <a:p>
            <a:pPr lvl="1"/>
            <a:endParaRPr lang="en-US" dirty="0" smtClean="0"/>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5036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Family Accommodation</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a:bodyPr>
          <a:lstStyle/>
          <a:p>
            <a:pPr marL="514350" indent="-457200"/>
            <a:r>
              <a:rPr lang="en-US" dirty="0" smtClean="0"/>
              <a:t>Parents, siblings </a:t>
            </a:r>
            <a:r>
              <a:rPr lang="en-US" dirty="0" err="1" smtClean="0"/>
              <a:t>etc</a:t>
            </a:r>
            <a:r>
              <a:rPr lang="en-US" dirty="0" smtClean="0"/>
              <a:t>, participate in OCD symptoms:</a:t>
            </a:r>
          </a:p>
          <a:p>
            <a:pPr marL="914400" lvl="1" indent="-457200"/>
            <a:r>
              <a:rPr lang="en-US" dirty="0" smtClean="0"/>
              <a:t>Answering doubting questions repetitively</a:t>
            </a:r>
          </a:p>
          <a:p>
            <a:pPr marL="914400" lvl="1" indent="-457200"/>
            <a:r>
              <a:rPr lang="en-US" dirty="0" smtClean="0"/>
              <a:t>Not limiting time-consuming washing tasks</a:t>
            </a:r>
          </a:p>
          <a:p>
            <a:pPr marL="914400" lvl="1" indent="-457200"/>
            <a:r>
              <a:rPr lang="en-US" dirty="0" smtClean="0"/>
              <a:t>Helping with ordering rituals</a:t>
            </a:r>
          </a:p>
          <a:p>
            <a:pPr marL="914400" lvl="1" indent="-457200"/>
            <a:r>
              <a:rPr lang="en-US" dirty="0" smtClean="0"/>
              <a:t>Helping with hoarding rituals</a:t>
            </a:r>
          </a:p>
          <a:p>
            <a:pPr marL="914400" lvl="1" indent="-457200"/>
            <a:r>
              <a:rPr lang="en-US" dirty="0" smtClean="0"/>
              <a:t>Facilitating avoidance</a:t>
            </a:r>
          </a:p>
          <a:p>
            <a:pPr marL="514350" indent="-457200"/>
            <a:r>
              <a:rPr lang="en-US" dirty="0" smtClean="0"/>
              <a:t>Reinforces symptoms</a:t>
            </a:r>
          </a:p>
          <a:p>
            <a:pPr marL="514350" indent="-457200"/>
            <a:r>
              <a:rPr lang="en-US" dirty="0" smtClean="0"/>
              <a:t>Poor outcome</a:t>
            </a:r>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02140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a:bodyPr>
          <a:lstStyle/>
          <a:p>
            <a:pPr marL="57150" indent="0">
              <a:buNone/>
            </a:pPr>
            <a:r>
              <a:rPr lang="en-US" dirty="0" smtClean="0"/>
              <a:t>Before beginning treatment:</a:t>
            </a:r>
          </a:p>
          <a:p>
            <a:pPr marL="514350" indent="-457200"/>
            <a:r>
              <a:rPr lang="en-US" dirty="0" smtClean="0"/>
              <a:t>Identify worst OCD symptoms</a:t>
            </a:r>
          </a:p>
          <a:p>
            <a:pPr marL="514350" indent="-457200"/>
            <a:r>
              <a:rPr lang="en-US" dirty="0" smtClean="0"/>
              <a:t>Length of illness</a:t>
            </a:r>
          </a:p>
          <a:p>
            <a:pPr marL="514350" indent="-457200"/>
            <a:r>
              <a:rPr lang="en-US" dirty="0" smtClean="0"/>
              <a:t>Impact on the patient’s life</a:t>
            </a:r>
          </a:p>
          <a:p>
            <a:pPr marL="514350" indent="-457200"/>
            <a:r>
              <a:rPr lang="en-US" dirty="0" smtClean="0"/>
              <a:t>Difficulties working with the family</a:t>
            </a:r>
          </a:p>
          <a:p>
            <a:pPr marL="514350" indent="-457200"/>
            <a:r>
              <a:rPr lang="en-US" dirty="0" smtClean="0"/>
              <a:t>Assess comorbidity</a:t>
            </a:r>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58279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a:bodyPr>
          <a:lstStyle/>
          <a:p>
            <a:pPr marL="514350" indent="-457200"/>
            <a:r>
              <a:rPr lang="en-US" dirty="0" smtClean="0"/>
              <a:t>Cognitive Behavioral Therapy</a:t>
            </a:r>
          </a:p>
          <a:p>
            <a:pPr marL="514350" indent="-457200"/>
            <a:r>
              <a:rPr lang="en-US" dirty="0" smtClean="0"/>
              <a:t>Medication</a:t>
            </a:r>
          </a:p>
          <a:p>
            <a:pPr marL="514350" indent="-457200"/>
            <a:r>
              <a:rPr lang="en-US" dirty="0" err="1" smtClean="0"/>
              <a:t>Psychoeducation</a:t>
            </a:r>
            <a:endParaRPr lang="en-US" dirty="0" smtClean="0"/>
          </a:p>
          <a:p>
            <a:pPr marL="514350" indent="-457200"/>
            <a:endParaRPr lang="en-US" dirty="0"/>
          </a:p>
          <a:p>
            <a:pPr marL="514350" indent="-457200"/>
            <a:endParaRPr lang="en-US" sz="1000" dirty="0" smtClean="0"/>
          </a:p>
          <a:p>
            <a:pPr marL="3600450" lvl="8" indent="0" algn="r">
              <a:buNone/>
            </a:pPr>
            <a:r>
              <a:rPr lang="en-US" sz="1000" dirty="0" smtClean="0">
                <a:hlinkClick r:id="rId3"/>
              </a:rPr>
              <a:t>https://</a:t>
            </a:r>
            <a:r>
              <a:rPr lang="en-US" sz="1000" dirty="0" smtClean="0">
                <a:hlinkClick r:id="rId3"/>
              </a:rPr>
              <a:t>www.youtube.com/watch?v=G5dlLL3FFzg&amp;feature=youtu.be</a:t>
            </a:r>
            <a:endParaRPr lang="en-US" sz="1800" dirty="0" smtClean="0"/>
          </a:p>
          <a:p>
            <a:pPr marL="57150" indent="0">
              <a:buNone/>
            </a:pPr>
            <a:r>
              <a:rPr lang="en-US" sz="1800" dirty="0" smtClean="0"/>
              <a:t>NICE Guidelines from UK</a:t>
            </a:r>
          </a:p>
          <a:p>
            <a:pPr marL="57150" indent="0">
              <a:buNone/>
            </a:pPr>
            <a:r>
              <a:rPr lang="en-US" sz="1400" dirty="0" smtClean="0">
                <a:hlinkClick r:id="rId4"/>
              </a:rPr>
              <a:t>http://www.nice.org.uk/guidance/cg31</a:t>
            </a:r>
            <a:endParaRPr lang="en-US" sz="1400" dirty="0" smtClean="0"/>
          </a:p>
          <a:p>
            <a:pPr marL="57150" indent="0">
              <a:buNone/>
            </a:pPr>
            <a:r>
              <a:rPr lang="en-US" sz="1800" dirty="0" smtClean="0"/>
              <a:t>AACAP </a:t>
            </a:r>
            <a:r>
              <a:rPr lang="en-US" sz="1800" dirty="0" smtClean="0"/>
              <a:t>Practice </a:t>
            </a:r>
            <a:r>
              <a:rPr lang="en-US" sz="1800" dirty="0" smtClean="0"/>
              <a:t>Parameters</a:t>
            </a:r>
          </a:p>
          <a:p>
            <a:pPr marL="57150" indent="0">
              <a:buNone/>
            </a:pPr>
            <a:r>
              <a:rPr lang="en-US" sz="1200" dirty="0" smtClean="0">
                <a:hlinkClick r:id="rId5"/>
              </a:rPr>
              <a:t>http</a:t>
            </a:r>
            <a:r>
              <a:rPr lang="en-US" sz="1200" dirty="0" smtClean="0">
                <a:hlinkClick r:id="rId5"/>
              </a:rPr>
              <a:t>://www.aacap.org/AACAP/Resources_for_Primary_Care/Practice_Parameters_and_Resource_Centers/Practice_Parameters.aspx</a:t>
            </a:r>
            <a:endParaRPr lang="en-US" sz="1200" dirty="0"/>
          </a:p>
          <a:p>
            <a:pPr marL="514350" indent="-457200"/>
            <a:endParaRPr lang="en-US" sz="1800" dirty="0" smtClean="0"/>
          </a:p>
          <a:p>
            <a:pPr marL="457200" lvl="1" indent="0">
              <a:buNone/>
            </a:pPr>
            <a:endParaRPr lang="en-US" dirty="0"/>
          </a:p>
        </p:txBody>
      </p:sp>
      <p:pic>
        <p:nvPicPr>
          <p:cNvPr id="6" name="Picture 3"/>
          <p:cNvPicPr>
            <a:picLocks noChangeAspect="1" noChangeArrowheads="1"/>
          </p:cNvPicPr>
          <p:nvPr/>
        </p:nvPicPr>
        <p:blipFill>
          <a:blip r:embed="rId6"/>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03 at 6.04.2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0814" y="2349500"/>
            <a:ext cx="2017486" cy="1765300"/>
          </a:xfrm>
          <a:prstGeom prst="rect">
            <a:avLst/>
          </a:prstGeom>
        </p:spPr>
      </p:pic>
    </p:spTree>
    <p:extLst>
      <p:ext uri="{BB962C8B-B14F-4D97-AF65-F5344CB8AC3E}">
        <p14:creationId xmlns:p14="http://schemas.microsoft.com/office/powerpoint/2010/main" val="4220755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lnSpcReduction="10000"/>
          </a:bodyPr>
          <a:lstStyle/>
          <a:p>
            <a:pPr marL="57150" indent="0">
              <a:buNone/>
            </a:pPr>
            <a:r>
              <a:rPr lang="en-US" dirty="0" smtClean="0"/>
              <a:t>Cognitive Behavioral Therapy (CBT)</a:t>
            </a:r>
          </a:p>
          <a:p>
            <a:pPr marL="514350" indent="-457200"/>
            <a:r>
              <a:rPr lang="en-US" dirty="0" smtClean="0"/>
              <a:t>Effect </a:t>
            </a:r>
            <a:r>
              <a:rPr lang="en-US" dirty="0" smtClean="0"/>
              <a:t>size </a:t>
            </a:r>
            <a:r>
              <a:rPr lang="en-US" dirty="0"/>
              <a:t>~</a:t>
            </a:r>
            <a:r>
              <a:rPr lang="en-US" dirty="0" smtClean="0"/>
              <a:t>1.25</a:t>
            </a:r>
            <a:endParaRPr lang="en-US" dirty="0" smtClean="0"/>
          </a:p>
          <a:p>
            <a:pPr marL="514350" indent="-457200"/>
            <a:r>
              <a:rPr lang="en-US" dirty="0" smtClean="0"/>
              <a:t>Components</a:t>
            </a:r>
          </a:p>
          <a:p>
            <a:pPr marL="914400" lvl="1" indent="-457200"/>
            <a:r>
              <a:rPr lang="en-US" dirty="0" smtClean="0"/>
              <a:t>Exposure</a:t>
            </a:r>
          </a:p>
          <a:p>
            <a:pPr marL="914400" lvl="1" indent="-457200"/>
            <a:r>
              <a:rPr lang="en-US" dirty="0" smtClean="0"/>
              <a:t>Response prevention</a:t>
            </a:r>
          </a:p>
          <a:p>
            <a:pPr marL="914400" lvl="1" indent="-457200"/>
            <a:r>
              <a:rPr lang="en-US" dirty="0" smtClean="0"/>
              <a:t>Cognitive restructuring        			</a:t>
            </a:r>
          </a:p>
          <a:p>
            <a:pPr marL="914400" lvl="1" indent="-457200"/>
            <a:r>
              <a:rPr lang="en-US" dirty="0" smtClean="0"/>
              <a:t>CBT alone for mild to moderate cases</a:t>
            </a:r>
          </a:p>
          <a:p>
            <a:pPr marL="914400" lvl="1" indent="-457200"/>
            <a:r>
              <a:rPr lang="en-US" dirty="0" smtClean="0"/>
              <a:t>CBT plus meds for severe or treatment resistant </a:t>
            </a:r>
          </a:p>
          <a:p>
            <a:pPr marL="514350" indent="-457200"/>
            <a:r>
              <a:rPr lang="en-US" dirty="0" smtClean="0"/>
              <a:t>12-25 sessions</a:t>
            </a:r>
          </a:p>
          <a:p>
            <a:pPr marL="514350" indent="-457200"/>
            <a:r>
              <a:rPr lang="en-US" dirty="0" smtClean="0"/>
              <a:t>Best outcome WITH family involvement</a:t>
            </a:r>
          </a:p>
          <a:p>
            <a:pPr marL="57150" indent="0">
              <a:buNone/>
            </a:pPr>
            <a:endParaRPr lang="en-US" dirty="0"/>
          </a:p>
          <a:p>
            <a:pPr marL="57150" indent="0">
              <a:buNone/>
            </a:pPr>
            <a:endParaRPr lang="en-US" dirty="0" smtClean="0"/>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03 at 5.56.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194" y="1943100"/>
            <a:ext cx="1808255" cy="1790700"/>
          </a:xfrm>
          <a:prstGeom prst="rect">
            <a:avLst/>
          </a:prstGeom>
        </p:spPr>
      </p:pic>
      <p:sp>
        <p:nvSpPr>
          <p:cNvPr id="3" name="TextBox 2">
            <a:hlinkClick r:id="rId5"/>
          </p:cNvPr>
          <p:cNvSpPr txBox="1"/>
          <p:nvPr/>
        </p:nvSpPr>
        <p:spPr>
          <a:xfrm>
            <a:off x="6629400" y="3733800"/>
            <a:ext cx="2273300" cy="830997"/>
          </a:xfrm>
          <a:prstGeom prst="rect">
            <a:avLst/>
          </a:prstGeom>
          <a:noFill/>
        </p:spPr>
        <p:txBody>
          <a:bodyPr wrap="square" rtlCol="0">
            <a:spAutoFit/>
          </a:bodyPr>
          <a:lstStyle/>
          <a:p>
            <a:r>
              <a:rPr lang="en-US" sz="1200" dirty="0" smtClean="0">
                <a:hlinkClick r:id="rId6"/>
              </a:rPr>
              <a:t>https://www.youtube.com/watch?v=ds3wHkwiuCo&amp;feature=related</a:t>
            </a:r>
            <a:endParaRPr lang="en-US" sz="1200" dirty="0"/>
          </a:p>
        </p:txBody>
      </p:sp>
    </p:spTree>
    <p:extLst>
      <p:ext uri="{BB962C8B-B14F-4D97-AF65-F5344CB8AC3E}">
        <p14:creationId xmlns:p14="http://schemas.microsoft.com/office/powerpoint/2010/main" val="4105508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5" name="Vertical Text Placeholder 4"/>
          <p:cNvSpPr>
            <a:spLocks noGrp="1"/>
          </p:cNvSpPr>
          <p:nvPr>
            <p:ph type="body" orient="vert" idx="1"/>
          </p:nvPr>
        </p:nvSpPr>
        <p:spPr>
          <a:xfrm>
            <a:off x="457200" y="1600200"/>
            <a:ext cx="8229600" cy="5041900"/>
          </a:xfrm>
        </p:spPr>
        <p:txBody>
          <a:bodyPr vert="horz">
            <a:normAutofit/>
          </a:bodyPr>
          <a:lstStyle/>
          <a:p>
            <a:pPr marL="514350" indent="-457200"/>
            <a:r>
              <a:rPr lang="en-US" dirty="0" err="1"/>
              <a:t>Psychoeducation</a:t>
            </a:r>
            <a:endParaRPr lang="en-US" dirty="0"/>
          </a:p>
          <a:p>
            <a:pPr marL="914400" lvl="1" indent="-457200"/>
            <a:r>
              <a:rPr lang="en-US" dirty="0"/>
              <a:t>Possible clinical symptoms</a:t>
            </a:r>
          </a:p>
          <a:p>
            <a:pPr marL="914400" lvl="1" indent="-457200"/>
            <a:r>
              <a:rPr lang="en-US" dirty="0"/>
              <a:t>Impact of comorbidity</a:t>
            </a:r>
          </a:p>
          <a:p>
            <a:pPr marL="914400" lvl="1" indent="-457200"/>
            <a:r>
              <a:rPr lang="en-US" dirty="0"/>
              <a:t>Treatment options</a:t>
            </a:r>
          </a:p>
          <a:p>
            <a:pPr marL="914400" lvl="1" indent="-457200"/>
            <a:r>
              <a:rPr lang="en-US" dirty="0"/>
              <a:t>Duration of illness</a:t>
            </a:r>
          </a:p>
          <a:p>
            <a:pPr marL="914400" lvl="1" indent="-457200"/>
            <a:r>
              <a:rPr lang="en-US" dirty="0"/>
              <a:t>Duration of treatment</a:t>
            </a:r>
          </a:p>
          <a:p>
            <a:pPr marL="914400" lvl="1" indent="-457200"/>
            <a:r>
              <a:rPr lang="en-US" dirty="0"/>
              <a:t>Risks of family accommodation</a:t>
            </a:r>
          </a:p>
          <a:p>
            <a:pPr marL="914400" lvl="1" indent="-457200"/>
            <a:r>
              <a:rPr lang="en-US" dirty="0"/>
              <a:t>How best to deal with family member with OCD</a:t>
            </a:r>
          </a:p>
          <a:p>
            <a:pPr marL="57150" indent="0">
              <a:buNone/>
            </a:pPr>
            <a:endParaRPr lang="en-US" dirty="0" smtClean="0"/>
          </a:p>
          <a:p>
            <a:pPr lvl="1"/>
            <a:endParaRPr lang="en-US" dirty="0"/>
          </a:p>
        </p:txBody>
      </p:sp>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pic>
        <p:nvPicPr>
          <p:cNvPr id="2" name="Picture 1" descr="Screen Shot 2016-01-03 at 6.10.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600" y="1689100"/>
            <a:ext cx="1422400" cy="1574800"/>
          </a:xfrm>
          <a:prstGeom prst="rect">
            <a:avLst/>
          </a:prstGeom>
        </p:spPr>
      </p:pic>
      <p:sp>
        <p:nvSpPr>
          <p:cNvPr id="3" name="TextBox 2">
            <a:hlinkClick r:id="rId5"/>
          </p:cNvPr>
          <p:cNvSpPr txBox="1"/>
          <p:nvPr/>
        </p:nvSpPr>
        <p:spPr>
          <a:xfrm>
            <a:off x="6692900" y="3263900"/>
            <a:ext cx="1663700" cy="707886"/>
          </a:xfrm>
          <a:prstGeom prst="rect">
            <a:avLst/>
          </a:prstGeom>
          <a:noFill/>
        </p:spPr>
        <p:txBody>
          <a:bodyPr wrap="square" rtlCol="0">
            <a:spAutoFit/>
          </a:bodyPr>
          <a:lstStyle/>
          <a:p>
            <a:r>
              <a:rPr lang="en-US" sz="1000" dirty="0" smtClean="0">
                <a:hlinkClick r:id="rId6"/>
              </a:rPr>
              <a:t>https://www.youtube.com/watch?v=ikBeDCSFpqs&amp;feature=relmfu</a:t>
            </a:r>
            <a:endParaRPr lang="en-US" sz="1000" dirty="0"/>
          </a:p>
        </p:txBody>
      </p:sp>
    </p:spTree>
    <p:extLst>
      <p:ext uri="{BB962C8B-B14F-4D97-AF65-F5344CB8AC3E}">
        <p14:creationId xmlns:p14="http://schemas.microsoft.com/office/powerpoint/2010/main" val="1847473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600200"/>
            <a:ext cx="8229600" cy="5041900"/>
          </a:xfrm>
        </p:spPr>
        <p:txBody>
          <a:bodyPr vert="horz">
            <a:normAutofit fontScale="92500" lnSpcReduction="20000"/>
          </a:bodyPr>
          <a:lstStyle/>
          <a:p>
            <a:pPr marL="57150" indent="0">
              <a:buNone/>
            </a:pPr>
            <a:r>
              <a:rPr lang="en-US" dirty="0" err="1" smtClean="0"/>
              <a:t>Psychoeducation</a:t>
            </a:r>
            <a:r>
              <a:rPr lang="en-US" dirty="0" smtClean="0"/>
              <a:t>: CBT Manuals and Self-Help Books</a:t>
            </a:r>
          </a:p>
          <a:p>
            <a:pPr marL="514350" indent="-457200"/>
            <a:r>
              <a:rPr lang="en-US" i="1" dirty="0" smtClean="0"/>
              <a:t>Talking Back to OCD: The Program that Helps Kids and Teens Say “No Way” and Parents Say “Way to Go” </a:t>
            </a:r>
            <a:r>
              <a:rPr lang="en-US" dirty="0" smtClean="0"/>
              <a:t>by John March</a:t>
            </a:r>
          </a:p>
          <a:p>
            <a:pPr marL="514350" indent="-457200"/>
            <a:r>
              <a:rPr lang="en-US" i="1" dirty="0" smtClean="0"/>
              <a:t>Obsessive Compulsive Disorders: A Complete Guide to Getting Well and Staying Well </a:t>
            </a:r>
            <a:r>
              <a:rPr lang="en-US" dirty="0" smtClean="0"/>
              <a:t>by Fred </a:t>
            </a:r>
            <a:r>
              <a:rPr lang="en-US" dirty="0" err="1" smtClean="0"/>
              <a:t>Penzell</a:t>
            </a:r>
            <a:endParaRPr lang="en-US" dirty="0" smtClean="0"/>
          </a:p>
          <a:p>
            <a:pPr marL="514350" indent="-457200"/>
            <a:r>
              <a:rPr lang="en-US" i="1" dirty="0" smtClean="0"/>
              <a:t>Freeing Your Child from Obsessive Compulsive Disorder</a:t>
            </a:r>
            <a:r>
              <a:rPr lang="en-US" dirty="0" smtClean="0"/>
              <a:t> by Tamar </a:t>
            </a:r>
            <a:r>
              <a:rPr lang="en-US" dirty="0" err="1" smtClean="0"/>
              <a:t>Chansky</a:t>
            </a:r>
            <a:endParaRPr lang="en-US" dirty="0" smtClean="0"/>
          </a:p>
          <a:p>
            <a:pPr marL="514350" indent="-457200"/>
            <a:r>
              <a:rPr lang="en-US" i="1" dirty="0" smtClean="0"/>
              <a:t>What to Do When Your Child has Obsessive Compulsive Disorder: Strategies and Solutions </a:t>
            </a:r>
            <a:r>
              <a:rPr lang="en-US" dirty="0" smtClean="0"/>
              <a:t>by </a:t>
            </a:r>
            <a:r>
              <a:rPr lang="en-US" dirty="0" err="1" smtClean="0"/>
              <a:t>Aureen</a:t>
            </a:r>
            <a:r>
              <a:rPr lang="en-US" dirty="0" smtClean="0"/>
              <a:t> Pinto Wagner</a:t>
            </a:r>
            <a:endParaRPr lang="en-US" dirty="0"/>
          </a:p>
          <a:p>
            <a:pPr marL="457200" lvl="1" indent="0">
              <a:buNone/>
            </a:pPr>
            <a:endParaRPr lang="en-US" dirty="0" smtClean="0"/>
          </a:p>
          <a:p>
            <a:pPr lvl="1"/>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60012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85000" lnSpcReduction="10000"/>
          </a:bodyPr>
          <a:lstStyle/>
          <a:p>
            <a:r>
              <a:rPr lang="en-US" dirty="0" smtClean="0"/>
              <a:t>Medication</a:t>
            </a:r>
          </a:p>
          <a:p>
            <a:pPr lvl="1"/>
            <a:r>
              <a:rPr lang="en-US" dirty="0" smtClean="0"/>
              <a:t>Effect size ~0.46</a:t>
            </a:r>
          </a:p>
          <a:p>
            <a:pPr lvl="1"/>
            <a:r>
              <a:rPr lang="en-US" dirty="0" smtClean="0"/>
              <a:t>First line=Selective Serotonin Reuptake Inhibitors</a:t>
            </a:r>
            <a:r>
              <a:rPr lang="en-US" dirty="0"/>
              <a:t> </a:t>
            </a:r>
            <a:r>
              <a:rPr lang="en-US" dirty="0" smtClean="0"/>
              <a:t>(SSRI’s)</a:t>
            </a:r>
          </a:p>
          <a:p>
            <a:pPr lvl="2"/>
            <a:r>
              <a:rPr lang="en-US" dirty="0" smtClean="0"/>
              <a:t>*Fluoxetine, *fluvoxamine, paroxetine—age 8</a:t>
            </a:r>
          </a:p>
          <a:p>
            <a:pPr lvl="2"/>
            <a:r>
              <a:rPr lang="en-US" dirty="0" smtClean="0"/>
              <a:t>*Sertraline—age 6</a:t>
            </a:r>
          </a:p>
          <a:p>
            <a:pPr lvl="2"/>
            <a:r>
              <a:rPr lang="en-US" dirty="0" smtClean="0"/>
              <a:t>Citalopram, </a:t>
            </a:r>
            <a:r>
              <a:rPr lang="en-US" dirty="0" err="1" smtClean="0"/>
              <a:t>escitalopram</a:t>
            </a:r>
            <a:r>
              <a:rPr lang="en-US" dirty="0" smtClean="0"/>
              <a:t>– no FDA approval but clinically useful</a:t>
            </a:r>
          </a:p>
          <a:p>
            <a:pPr lvl="1"/>
            <a:r>
              <a:rPr lang="en-US" dirty="0" smtClean="0"/>
              <a:t>Tricyclic Antidepressant</a:t>
            </a:r>
          </a:p>
          <a:p>
            <a:pPr lvl="2"/>
            <a:r>
              <a:rPr lang="en-US" dirty="0" smtClean="0"/>
              <a:t>Clomipramine (&gt;age 5)</a:t>
            </a:r>
          </a:p>
          <a:p>
            <a:pPr lvl="1"/>
            <a:r>
              <a:rPr lang="en-US" dirty="0" smtClean="0"/>
              <a:t>Highest response rates with medication AND CBT</a:t>
            </a:r>
          </a:p>
          <a:p>
            <a:pPr lvl="2"/>
            <a:endParaRPr lang="en-US" sz="1700" dirty="0"/>
          </a:p>
          <a:p>
            <a:pPr marL="0" indent="0">
              <a:buNone/>
            </a:pPr>
            <a:endParaRPr lang="en-US" sz="1700" dirty="0" smtClean="0"/>
          </a:p>
          <a:p>
            <a:pPr marL="0" indent="0">
              <a:buNone/>
            </a:pPr>
            <a:r>
              <a:rPr lang="en-US" sz="1700" dirty="0" smtClean="0"/>
              <a:t>*most evidence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366199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Treatment</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fontScale="92500" lnSpcReduction="10000"/>
          </a:bodyPr>
          <a:lstStyle/>
          <a:p>
            <a:pPr marL="0" indent="0">
              <a:buNone/>
            </a:pPr>
            <a:r>
              <a:rPr lang="en-US" dirty="0" smtClean="0"/>
              <a:t>Non-responders or </a:t>
            </a:r>
            <a:r>
              <a:rPr lang="en-US" dirty="0"/>
              <a:t>p</a:t>
            </a:r>
            <a:r>
              <a:rPr lang="en-US" dirty="0" smtClean="0"/>
              <a:t>artial responders to </a:t>
            </a:r>
            <a:r>
              <a:rPr lang="en-US" dirty="0"/>
              <a:t>medication</a:t>
            </a:r>
            <a:r>
              <a:rPr lang="en-US" dirty="0" smtClean="0"/>
              <a:t>:</a:t>
            </a:r>
          </a:p>
          <a:p>
            <a:r>
              <a:rPr lang="en-US" dirty="0" smtClean="0"/>
              <a:t>Check </a:t>
            </a:r>
            <a:r>
              <a:rPr lang="en-US" dirty="0"/>
              <a:t>for </a:t>
            </a:r>
            <a:r>
              <a:rPr lang="en-US" dirty="0" smtClean="0"/>
              <a:t>comorbidities</a:t>
            </a:r>
          </a:p>
          <a:p>
            <a:r>
              <a:rPr lang="en-US" dirty="0" smtClean="0"/>
              <a:t>Combine </a:t>
            </a:r>
            <a:r>
              <a:rPr lang="en-US" dirty="0"/>
              <a:t>with </a:t>
            </a:r>
            <a:r>
              <a:rPr lang="en-US" dirty="0" smtClean="0"/>
              <a:t>CBT</a:t>
            </a:r>
            <a:endParaRPr lang="en-US" dirty="0"/>
          </a:p>
          <a:p>
            <a:r>
              <a:rPr lang="en-US" dirty="0" smtClean="0"/>
              <a:t>Change </a:t>
            </a:r>
            <a:r>
              <a:rPr lang="en-US" dirty="0" smtClean="0"/>
              <a:t>to another </a:t>
            </a:r>
            <a:r>
              <a:rPr lang="en-US" dirty="0" smtClean="0"/>
              <a:t>SSRI or clomipramine</a:t>
            </a:r>
            <a:endParaRPr lang="en-US" dirty="0" smtClean="0"/>
          </a:p>
          <a:p>
            <a:r>
              <a:rPr lang="en-US" dirty="0" smtClean="0"/>
              <a:t>Augment with antipsychotic </a:t>
            </a:r>
          </a:p>
          <a:p>
            <a:pPr lvl="1"/>
            <a:r>
              <a:rPr lang="en-US" dirty="0" smtClean="0"/>
              <a:t>Haloperidol</a:t>
            </a:r>
          </a:p>
          <a:p>
            <a:pPr lvl="1"/>
            <a:r>
              <a:rPr lang="en-US" dirty="0" err="1" smtClean="0"/>
              <a:t>Quetiapine</a:t>
            </a:r>
            <a:endParaRPr lang="en-US" dirty="0" smtClean="0"/>
          </a:p>
          <a:p>
            <a:pPr lvl="1"/>
            <a:r>
              <a:rPr lang="en-US" dirty="0" smtClean="0"/>
              <a:t>Risperidone</a:t>
            </a:r>
            <a:endParaRPr lang="en-US" dirty="0" smtClean="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802969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smtClean="0">
                <a:ln w="11430"/>
                <a:solidFill>
                  <a:schemeClr val="bg1">
                    <a:lumMod val="75000"/>
                  </a:schemeClr>
                </a:solidFill>
              </a:rPr>
              <a:t>OCD </a:t>
            </a:r>
            <a:r>
              <a:rPr lang="en-AU" sz="1800" b="1" spc="150" dirty="0">
                <a:ln w="11430"/>
                <a:solidFill>
                  <a:schemeClr val="bg1">
                    <a:lumMod val="75000"/>
                  </a:schemeClr>
                </a:solidFill>
              </a:rPr>
              <a:t>in Children and Adolescents</a:t>
            </a:r>
            <a:r>
              <a:rPr lang="en-US" sz="3600" b="1" spc="150" dirty="0">
                <a:ln w="11430"/>
                <a:solidFill>
                  <a:schemeClr val="bg1">
                    <a:lumMod val="75000"/>
                  </a:schemeClr>
                </a:solidFill>
              </a:rPr>
              <a:t/>
            </a:r>
            <a:br>
              <a:rPr lang="en-US" sz="3600" b="1" spc="150" dirty="0">
                <a:ln w="11430"/>
                <a:solidFill>
                  <a:schemeClr val="bg1">
                    <a:lumMod val="75000"/>
                  </a:schemeClr>
                </a:solidFill>
              </a:rPr>
            </a:br>
            <a:r>
              <a:rPr lang="en-US" sz="3600" dirty="0" smtClean="0">
                <a:solidFill>
                  <a:schemeClr val="bg1"/>
                </a:solidFill>
              </a:rPr>
              <a:t>Support Groups and Associations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lstStyle/>
          <a:p>
            <a:pPr marL="457200" lvl="1" indent="0">
              <a:buNone/>
            </a:pPr>
            <a:r>
              <a:rPr lang="en-US" dirty="0" smtClean="0">
                <a:hlinkClick r:id="rId3"/>
              </a:rPr>
              <a:t>http://www.geonius.com/ocd/organizations.html</a:t>
            </a:r>
            <a:endParaRPr lang="en-US" dirty="0"/>
          </a:p>
        </p:txBody>
      </p:sp>
      <p:pic>
        <p:nvPicPr>
          <p:cNvPr id="8"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1-03 at 3.26.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9300" y="2400300"/>
            <a:ext cx="2159000" cy="1549400"/>
          </a:xfrm>
          <a:prstGeom prst="rect">
            <a:avLst/>
          </a:prstGeom>
        </p:spPr>
      </p:pic>
    </p:spTree>
    <p:extLst>
      <p:ext uri="{BB962C8B-B14F-4D97-AF65-F5344CB8AC3E}">
        <p14:creationId xmlns:p14="http://schemas.microsoft.com/office/powerpoint/2010/main" val="427473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pc="150" dirty="0" smtClean="0">
                <a:ln w="11430"/>
                <a:solidFill>
                  <a:srgbClr val="F8F8F8"/>
                </a:solidFill>
                <a:effectLst>
                  <a:outerShdw blurRad="25400" algn="tl" rotWithShape="0">
                    <a:srgbClr val="000000">
                      <a:alpha val="43000"/>
                    </a:srgbClr>
                  </a:outerShdw>
                </a:effectLst>
              </a:rPr>
              <a:t> </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3733800" cy="4665662"/>
          </a:xfrm>
        </p:spPr>
        <p:txBody>
          <a:bodyPr>
            <a:normAutofit fontScale="92500" lnSpcReduction="10000"/>
          </a:bodyPr>
          <a:lstStyle/>
          <a:p>
            <a:r>
              <a:rPr lang="en-US" dirty="0" smtClean="0"/>
              <a:t>The Basics</a:t>
            </a:r>
          </a:p>
          <a:p>
            <a:r>
              <a:rPr lang="en-US" dirty="0" smtClean="0"/>
              <a:t>Historical Overview</a:t>
            </a:r>
          </a:p>
          <a:p>
            <a:r>
              <a:rPr lang="en-US" dirty="0" smtClean="0"/>
              <a:t>Epidemiology</a:t>
            </a:r>
          </a:p>
          <a:p>
            <a:r>
              <a:rPr lang="en-US" dirty="0" smtClean="0"/>
              <a:t>Clinical Features</a:t>
            </a:r>
          </a:p>
          <a:p>
            <a:r>
              <a:rPr lang="en-US" dirty="0" smtClean="0"/>
              <a:t>Etiological Features</a:t>
            </a:r>
          </a:p>
          <a:p>
            <a:r>
              <a:rPr lang="en-US" dirty="0" smtClean="0"/>
              <a:t>Assessment</a:t>
            </a:r>
          </a:p>
          <a:p>
            <a:r>
              <a:rPr lang="en-US" dirty="0" smtClean="0"/>
              <a:t>Treatment</a:t>
            </a:r>
          </a:p>
          <a:p>
            <a:r>
              <a:rPr lang="en-US" dirty="0" smtClean="0"/>
              <a:t>Support Groups and Associations</a:t>
            </a:r>
            <a:endParaRPr lang="en-US" dirty="0"/>
          </a:p>
        </p:txBody>
      </p:sp>
      <p:pic>
        <p:nvPicPr>
          <p:cNvPr id="9"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12-18 at 3.31.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300" y="1841500"/>
            <a:ext cx="3675118" cy="3898900"/>
          </a:xfrm>
          <a:prstGeom prst="rect">
            <a:avLst/>
          </a:prstGeom>
        </p:spPr>
      </p:pic>
    </p:spTree>
    <p:extLst>
      <p:ext uri="{BB962C8B-B14F-4D97-AF65-F5344CB8AC3E}">
        <p14:creationId xmlns:p14="http://schemas.microsoft.com/office/powerpoint/2010/main" val="1786297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OCD </a:t>
            </a:r>
            <a:r>
              <a:rPr lang="en-US" sz="1800" b="1" spc="150" dirty="0">
                <a:ln w="11430"/>
                <a:solidFill>
                  <a:srgbClr val="BFBFBF"/>
                </a:solidFill>
                <a:effectLst>
                  <a:outerShdw blurRad="25400" algn="tl" rotWithShape="0">
                    <a:srgbClr val="000000">
                      <a:alpha val="43000"/>
                    </a:srgbClr>
                  </a:outerShdw>
                </a:effectLst>
              </a:rPr>
              <a:t>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The Basics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dirty="0" smtClean="0"/>
              <a:t>Obsessions and/or compulsions</a:t>
            </a:r>
          </a:p>
          <a:p>
            <a:r>
              <a:rPr lang="en-US" dirty="0" smtClean="0"/>
              <a:t>Time consuming</a:t>
            </a:r>
          </a:p>
          <a:p>
            <a:r>
              <a:rPr lang="en-US" dirty="0" smtClean="0"/>
              <a:t>Cause distress or interference</a:t>
            </a:r>
          </a:p>
          <a:p>
            <a:r>
              <a:rPr lang="en-US" dirty="0" smtClean="0"/>
              <a:t>Cost of $8 billion/year in US</a:t>
            </a:r>
          </a:p>
          <a:p>
            <a:r>
              <a:rPr lang="en-US" dirty="0" smtClean="0"/>
              <a:t>Clinically and etiologically heterogeneous</a:t>
            </a:r>
          </a:p>
          <a:p>
            <a:r>
              <a:rPr lang="en-US" dirty="0" smtClean="0"/>
              <a:t>Unique early onset subgroup</a:t>
            </a:r>
          </a:p>
          <a:p>
            <a:r>
              <a:rPr lang="en-US" dirty="0" smtClean="0"/>
              <a:t>50-80% begin before age 18</a:t>
            </a:r>
          </a:p>
          <a:p>
            <a:r>
              <a:rPr lang="en-US" dirty="0" smtClean="0"/>
              <a:t>~60% remain with symptoms</a:t>
            </a:r>
          </a:p>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Historical Overview</a:t>
            </a:r>
            <a:endParaRPr lang="en-US" sz="3600"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sz="half" idx="1"/>
          </p:nvPr>
        </p:nvSpPr>
        <p:spPr/>
        <p:txBody>
          <a:bodyPr>
            <a:normAutofit fontScale="85000" lnSpcReduction="20000"/>
          </a:bodyPr>
          <a:lstStyle/>
          <a:p>
            <a:r>
              <a:rPr lang="en-US" dirty="0"/>
              <a:t>I</a:t>
            </a:r>
            <a:r>
              <a:rPr lang="en-US" dirty="0" smtClean="0"/>
              <a:t>dentified in 17</a:t>
            </a:r>
            <a:r>
              <a:rPr lang="en-US" baseline="30000" dirty="0" smtClean="0"/>
              <a:t>th</a:t>
            </a:r>
            <a:r>
              <a:rPr lang="en-US" dirty="0" smtClean="0"/>
              <a:t> century</a:t>
            </a:r>
          </a:p>
          <a:p>
            <a:r>
              <a:rPr lang="en-US" dirty="0" smtClean="0"/>
              <a:t>Religious melancholy and possession by outside forces</a:t>
            </a:r>
          </a:p>
          <a:p>
            <a:r>
              <a:rPr lang="en-US" dirty="0" smtClean="0"/>
              <a:t>1838 </a:t>
            </a:r>
            <a:r>
              <a:rPr lang="en-US" dirty="0" err="1" smtClean="0"/>
              <a:t>Esquirol’s</a:t>
            </a:r>
            <a:r>
              <a:rPr lang="en-US" dirty="0" smtClean="0"/>
              <a:t> “monomania”</a:t>
            </a:r>
          </a:p>
          <a:p>
            <a:r>
              <a:rPr lang="en-US" dirty="0" smtClean="0"/>
              <a:t>End of 19</a:t>
            </a:r>
            <a:r>
              <a:rPr lang="en-US" baseline="30000" dirty="0" smtClean="0"/>
              <a:t>th</a:t>
            </a:r>
            <a:r>
              <a:rPr lang="en-US" dirty="0" smtClean="0"/>
              <a:t> century “neurasthenia”</a:t>
            </a:r>
          </a:p>
          <a:p>
            <a:r>
              <a:rPr lang="en-US" dirty="0" smtClean="0"/>
              <a:t>Early 2Oth century  Janet and Freud</a:t>
            </a:r>
          </a:p>
          <a:p>
            <a:r>
              <a:rPr lang="en-US" dirty="0" err="1" smtClean="0"/>
              <a:t>Psychastenia</a:t>
            </a:r>
            <a:endParaRPr lang="en-US" dirty="0" smtClean="0"/>
          </a:p>
          <a:p>
            <a:r>
              <a:rPr lang="en-US" dirty="0" smtClean="0"/>
              <a:t>Children not required to have insight</a:t>
            </a:r>
            <a:endParaRPr lang="en-US" dirty="0"/>
          </a:p>
        </p:txBody>
      </p:sp>
      <p:sp>
        <p:nvSpPr>
          <p:cNvPr id="7" name="Content Placeholder 6"/>
          <p:cNvSpPr>
            <a:spLocks noGrp="1"/>
          </p:cNvSpPr>
          <p:nvPr>
            <p:ph sz="half" idx="2"/>
          </p:nvPr>
        </p:nvSpPr>
        <p:spPr/>
        <p:txBody>
          <a:bodyPr>
            <a:normAutofit fontScale="85000" lnSpcReduction="2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buNone/>
            </a:pPr>
            <a:r>
              <a:rPr lang="en-US" dirty="0"/>
              <a:t> </a:t>
            </a:r>
            <a:r>
              <a:rPr lang="en-US" dirty="0" smtClean="0"/>
              <a:t> Jean Dominique </a:t>
            </a:r>
            <a:r>
              <a:rPr lang="en-US" dirty="0" err="1" smtClean="0"/>
              <a:t>Esquirol</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5-12-18 at 3.28.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1" y="1790699"/>
            <a:ext cx="3227602" cy="3931365"/>
          </a:xfrm>
          <a:prstGeom prst="rect">
            <a:avLst/>
          </a:prstGeom>
        </p:spPr>
      </p:pic>
    </p:spTree>
    <p:extLst>
      <p:ext uri="{BB962C8B-B14F-4D97-AF65-F5344CB8AC3E}">
        <p14:creationId xmlns:p14="http://schemas.microsoft.com/office/powerpoint/2010/main" val="412500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Epidemiology</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Lifetime prevalence 1-3%</a:t>
            </a:r>
          </a:p>
          <a:p>
            <a:r>
              <a:rPr lang="en-US" dirty="0" smtClean="0"/>
              <a:t>1/3 to ½ have symptoms before puberty</a:t>
            </a:r>
          </a:p>
          <a:p>
            <a:r>
              <a:rPr lang="en-US" dirty="0" smtClean="0"/>
              <a:t>Point prevalence in children and adolescents:</a:t>
            </a:r>
          </a:p>
          <a:p>
            <a:pPr lvl="1"/>
            <a:r>
              <a:rPr lang="en-US" dirty="0" smtClean="0"/>
              <a:t>0.7% in US study</a:t>
            </a:r>
          </a:p>
          <a:p>
            <a:pPr lvl="1"/>
            <a:r>
              <a:rPr lang="en-US" dirty="0" smtClean="0"/>
              <a:t>0.25% in UK study</a:t>
            </a:r>
          </a:p>
          <a:p>
            <a:r>
              <a:rPr lang="en-US" dirty="0" smtClean="0"/>
              <a:t>Incidence has 2 peaks:</a:t>
            </a:r>
          </a:p>
          <a:p>
            <a:pPr lvl="1"/>
            <a:r>
              <a:rPr lang="en-US" dirty="0" smtClean="0"/>
              <a:t>Age 7-12;  M&gt;F</a:t>
            </a:r>
          </a:p>
          <a:p>
            <a:pPr lvl="1"/>
            <a:r>
              <a:rPr lang="en-US" dirty="0" smtClean="0"/>
              <a:t>~Age 21;  F&gt;M</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79250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Features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lstStyle/>
          <a:p>
            <a:r>
              <a:rPr lang="en-US" dirty="0" smtClean="0"/>
              <a:t>Obsessions &amp;/OR compulsions</a:t>
            </a:r>
          </a:p>
          <a:p>
            <a:r>
              <a:rPr lang="en-US" dirty="0" smtClean="0"/>
              <a:t>Time consuming</a:t>
            </a:r>
          </a:p>
          <a:p>
            <a:r>
              <a:rPr lang="en-US" dirty="0"/>
              <a:t>S</a:t>
            </a:r>
            <a:r>
              <a:rPr lang="en-US" dirty="0" smtClean="0"/>
              <a:t>ubjective distress</a:t>
            </a:r>
          </a:p>
          <a:p>
            <a:r>
              <a:rPr lang="en-US" dirty="0" smtClean="0"/>
              <a:t>Interfere with life</a:t>
            </a:r>
          </a:p>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1-03 at 3.4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73" y="1771650"/>
            <a:ext cx="2206727" cy="3257550"/>
          </a:xfrm>
          <a:prstGeom prst="rect">
            <a:avLst/>
          </a:prstGeom>
        </p:spPr>
      </p:pic>
    </p:spTree>
    <p:extLst>
      <p:ext uri="{BB962C8B-B14F-4D97-AF65-F5344CB8AC3E}">
        <p14:creationId xmlns:p14="http://schemas.microsoft.com/office/powerpoint/2010/main" val="10945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Features of Obsessions</a:t>
            </a:r>
            <a:endParaRPr lang="en-US" sz="3600" b="1" spc="150" dirty="0">
              <a:ln w="11430"/>
              <a:solidFill>
                <a:srgbClr val="F8F8F8"/>
              </a:solidFill>
              <a:effectLst>
                <a:outerShdw blurRad="25400" algn="tl" rotWithShape="0">
                  <a:srgbClr val="000000">
                    <a:alpha val="43000"/>
                  </a:srgbClr>
                </a:outerShdw>
              </a:effectLst>
            </a:endParaRPr>
          </a:p>
        </p:txBody>
      </p:sp>
      <p:sp>
        <p:nvSpPr>
          <p:cNvPr id="2" name="Content Placeholder 1"/>
          <p:cNvSpPr>
            <a:spLocks noGrp="1"/>
          </p:cNvSpPr>
          <p:nvPr>
            <p:ph sz="half" idx="1"/>
          </p:nvPr>
        </p:nvSpPr>
        <p:spPr/>
        <p:txBody>
          <a:bodyPr>
            <a:normAutofit fontScale="92500" lnSpcReduction="10000"/>
          </a:bodyPr>
          <a:lstStyle/>
          <a:p>
            <a:r>
              <a:rPr lang="en-US" dirty="0" smtClean="0"/>
              <a:t>Intrusive</a:t>
            </a:r>
          </a:p>
          <a:p>
            <a:r>
              <a:rPr lang="en-US" dirty="0" smtClean="0"/>
              <a:t>Unwanted</a:t>
            </a:r>
          </a:p>
          <a:p>
            <a:r>
              <a:rPr lang="en-US" dirty="0" smtClean="0"/>
              <a:t>Unpleasant</a:t>
            </a:r>
          </a:p>
          <a:p>
            <a:r>
              <a:rPr lang="en-US" dirty="0" smtClean="0"/>
              <a:t>Uncomfortable</a:t>
            </a:r>
          </a:p>
          <a:p>
            <a:r>
              <a:rPr lang="en-US" dirty="0" smtClean="0"/>
              <a:t>Distressing</a:t>
            </a:r>
          </a:p>
          <a:p>
            <a:r>
              <a:rPr lang="en-US" dirty="0" smtClean="0"/>
              <a:t>Anxiety provoking</a:t>
            </a:r>
          </a:p>
          <a:p>
            <a:pPr lvl="1"/>
            <a:r>
              <a:rPr lang="en-US" dirty="0"/>
              <a:t>Ideas</a:t>
            </a:r>
          </a:p>
          <a:p>
            <a:pPr lvl="1"/>
            <a:r>
              <a:rPr lang="en-US" dirty="0"/>
              <a:t>Images</a:t>
            </a:r>
          </a:p>
          <a:p>
            <a:pPr lvl="1"/>
            <a:r>
              <a:rPr lang="en-US" dirty="0"/>
              <a:t>Fears</a:t>
            </a:r>
          </a:p>
          <a:p>
            <a:pPr lvl="1"/>
            <a:r>
              <a:rPr lang="en-US" dirty="0"/>
              <a:t>Thoughts</a:t>
            </a:r>
          </a:p>
          <a:p>
            <a:pPr lvl="1"/>
            <a:r>
              <a:rPr lang="en-US" dirty="0"/>
              <a:t>Worries</a:t>
            </a:r>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10" name="Content Placeholder 9" descr="Screen Shot 2016-01-03 at 4.05.28 PM.png"/>
          <p:cNvPicPr>
            <a:picLocks noGrp="1" noChangeAspect="1"/>
          </p:cNvPicPr>
          <p:nvPr>
            <p:ph sz="half" idx="2"/>
          </p:nvPr>
        </p:nvPicPr>
        <p:blipFill>
          <a:blip r:embed="rId4">
            <a:extLst>
              <a:ext uri="{28A0092B-C50C-407E-A947-70E740481C1C}">
                <a14:useLocalDpi xmlns:a14="http://schemas.microsoft.com/office/drawing/2010/main" val="0"/>
              </a:ext>
            </a:extLst>
          </a:blip>
          <a:srcRect t="-12779" b="-12779"/>
          <a:stretch>
            <a:fillRect/>
          </a:stretch>
        </p:blipFill>
        <p:spPr/>
      </p:pic>
    </p:spTree>
    <p:extLst>
      <p:ext uri="{BB962C8B-B14F-4D97-AF65-F5344CB8AC3E}">
        <p14:creationId xmlns:p14="http://schemas.microsoft.com/office/powerpoint/2010/main" val="98739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OCD </a:t>
            </a:r>
            <a:r>
              <a:rPr lang="en-AU" sz="1800" b="1" spc="150" dirty="0">
                <a:ln w="11430"/>
                <a:solidFill>
                  <a:schemeClr val="bg1">
                    <a:lumMod val="75000"/>
                  </a:schemeClr>
                </a:solidFill>
                <a:effectLst>
                  <a:outerShdw blurRad="25400" algn="tl" rotWithShape="0">
                    <a:srgbClr val="000000">
                      <a:alpha val="43000"/>
                    </a:srgbClr>
                  </a:outerShdw>
                </a:effectLst>
              </a:rPr>
              <a:t>in Children and Adolescents</a:t>
            </a:r>
            <a:r>
              <a:rPr lang="en-US" sz="3600" b="1" spc="150" dirty="0">
                <a:ln w="11430"/>
                <a:solidFill>
                  <a:srgbClr val="FFFF00"/>
                </a:solidFill>
                <a:effectLst>
                  <a:outerShdw blurRad="25400" algn="tl" rotWithShape="0">
                    <a:srgbClr val="000000">
                      <a:alpha val="43000"/>
                    </a:srgbClr>
                  </a:outerShdw>
                </a:effectLst>
              </a:rPr>
              <a:t/>
            </a:r>
            <a:br>
              <a:rPr lang="en-US" sz="3600" b="1" spc="150" dirty="0">
                <a:ln w="11430"/>
                <a:solidFill>
                  <a:srgbClr val="FFFF00"/>
                </a:solidFill>
                <a:effectLst>
                  <a:outerShdw blurRad="25400" algn="tl" rotWithShape="0">
                    <a:srgbClr val="000000">
                      <a:alpha val="43000"/>
                    </a:srgbClr>
                  </a:outerShdw>
                </a:effectLst>
              </a:rPr>
            </a:br>
            <a:r>
              <a:rPr lang="en-US" sz="3600" b="1" spc="150" dirty="0" smtClean="0">
                <a:ln w="11430"/>
                <a:solidFill>
                  <a:srgbClr val="F8F8F8"/>
                </a:solidFill>
                <a:effectLst>
                  <a:outerShdw blurRad="25400" algn="tl" rotWithShape="0">
                    <a:srgbClr val="000000">
                      <a:alpha val="43000"/>
                    </a:srgbClr>
                  </a:outerShdw>
                </a:effectLst>
              </a:rPr>
              <a:t>Clinical Features of Compulsions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Content Placeholder 4"/>
          <p:cNvSpPr>
            <a:spLocks noGrp="1"/>
          </p:cNvSpPr>
          <p:nvPr>
            <p:ph idx="1"/>
          </p:nvPr>
        </p:nvSpPr>
        <p:spPr/>
        <p:txBody>
          <a:bodyPr>
            <a:normAutofit fontScale="92500" lnSpcReduction="10000"/>
          </a:bodyPr>
          <a:lstStyle/>
          <a:p>
            <a:r>
              <a:rPr lang="en-US" dirty="0" smtClean="0"/>
              <a:t>Repetitive behaviors or mental acts</a:t>
            </a:r>
          </a:p>
          <a:p>
            <a:r>
              <a:rPr lang="en-US" dirty="0" smtClean="0"/>
              <a:t>Done to ignore, reduce or eliminate anxiety or distress </a:t>
            </a:r>
          </a:p>
          <a:p>
            <a:r>
              <a:rPr lang="en-US" dirty="0"/>
              <a:t>E</a:t>
            </a:r>
            <a:r>
              <a:rPr lang="en-US" dirty="0" smtClean="0"/>
              <a:t>xecuted according to rules</a:t>
            </a:r>
          </a:p>
          <a:p>
            <a:r>
              <a:rPr lang="en-US" dirty="0" smtClean="0"/>
              <a:t>Compulsions without obsessions more likely in younger children</a:t>
            </a:r>
          </a:p>
          <a:p>
            <a:r>
              <a:rPr lang="en-US" dirty="0" smtClean="0"/>
              <a:t>Rituals of touching often confused with complex tics</a:t>
            </a:r>
          </a:p>
          <a:p>
            <a:r>
              <a:rPr lang="en-US" dirty="0" smtClean="0"/>
              <a:t>Possibility  of sensory phenomena</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121430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31019</TotalTime>
  <Words>6721</Words>
  <Application>Microsoft Office PowerPoint</Application>
  <PresentationFormat>On-screen Show (4:3)</PresentationFormat>
  <Paragraphs>532</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OCD in Children and Adolescents Outline  </vt:lpstr>
      <vt:lpstr>OCD in Children and Adolescents The Basics</vt:lpstr>
      <vt:lpstr>OCD in Children and Adolescents Historical Overview</vt:lpstr>
      <vt:lpstr>OCD in Children and Adolescents Epidemiology</vt:lpstr>
      <vt:lpstr>OCD in Children and Adolescents Clinical Features</vt:lpstr>
      <vt:lpstr>OCD in Children and Adolescents Clinical Features of Obsessions</vt:lpstr>
      <vt:lpstr>OCD in Children and Adolescents Clinical Features of Compulsions</vt:lpstr>
      <vt:lpstr>OCD in Children and Adolescents Age at onset</vt:lpstr>
      <vt:lpstr>OCD in Children and Adolescents Early onset</vt:lpstr>
      <vt:lpstr>OCD in Children and Adolescents Early onset</vt:lpstr>
      <vt:lpstr>OCD in Children and Adolescents Symptom dimensions subgrouping</vt:lpstr>
      <vt:lpstr>OCD in Children and Adolescents Clinical Continuum with OCD</vt:lpstr>
      <vt:lpstr>OCD in Children and Adolescents Common comorbidities</vt:lpstr>
      <vt:lpstr>OCD in Children and Adolescents Common comorbidities: OCD and Tics</vt:lpstr>
      <vt:lpstr>OCD in Children and Adolescents Course and Outcome</vt:lpstr>
      <vt:lpstr>PowerPoint Presentation</vt:lpstr>
      <vt:lpstr>OCD in Children and Adolescents Clinical Assessment</vt:lpstr>
      <vt:lpstr>OCD in Children and Adolescents Etiology</vt:lpstr>
      <vt:lpstr>OCD in Children and Adolescents Family Accommodation</vt:lpstr>
      <vt:lpstr>OCD in Children and Adolescents Treatment</vt:lpstr>
      <vt:lpstr>OCD in Children and Adolescents Treatment</vt:lpstr>
      <vt:lpstr>OCD in Children and Adolescents Treatment</vt:lpstr>
      <vt:lpstr>OCD in Children and Adolescents Treatment</vt:lpstr>
      <vt:lpstr>OCD in Children and Adolescents Treatment</vt:lpstr>
      <vt:lpstr>OCD in Children and Adolescents Treatment</vt:lpstr>
      <vt:lpstr>OCD in Children and Adolescents Treatment</vt:lpstr>
      <vt:lpstr>OCD in Children and Adolescents Support Groups and Associations</vt:lpstr>
      <vt:lpstr>OCD in Children and Adolescents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159</cp:revision>
  <cp:lastPrinted>2015-12-18T20:33:54Z</cp:lastPrinted>
  <dcterms:created xsi:type="dcterms:W3CDTF">2015-01-02T01:03:21Z</dcterms:created>
  <dcterms:modified xsi:type="dcterms:W3CDTF">2016-01-09T22:52:14Z</dcterms:modified>
</cp:coreProperties>
</file>