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99" r:id="rId6"/>
    <p:sldId id="297" r:id="rId7"/>
    <p:sldId id="298" r:id="rId8"/>
    <p:sldId id="260" r:id="rId9"/>
    <p:sldId id="306" r:id="rId10"/>
    <p:sldId id="309" r:id="rId11"/>
    <p:sldId id="308" r:id="rId12"/>
    <p:sldId id="307" r:id="rId13"/>
    <p:sldId id="300" r:id="rId14"/>
    <p:sldId id="269" r:id="rId15"/>
    <p:sldId id="311" r:id="rId16"/>
    <p:sldId id="301" r:id="rId17"/>
    <p:sldId id="303" r:id="rId18"/>
    <p:sldId id="302" r:id="rId19"/>
    <p:sldId id="310" r:id="rId20"/>
    <p:sldId id="267" r:id="rId21"/>
    <p:sldId id="304" r:id="rId22"/>
    <p:sldId id="305" r:id="rId23"/>
    <p:sldId id="31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5" d="100"/>
          <a:sy n="85" d="100"/>
        </p:scale>
        <p:origin x="-137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5/5/2015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dirty="0"/>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problematic internet use in children and adolescence.</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dirty="0"/>
          </a:p>
        </p:txBody>
      </p:sp>
    </p:spTree>
    <p:extLst>
      <p:ext uri="{BB962C8B-B14F-4D97-AF65-F5344CB8AC3E}">
        <p14:creationId xmlns:p14="http://schemas.microsoft.com/office/powerpoint/2010/main" val="294725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Researches have shown that some of the behavioral and neural characteristics of individuals with PIU are similar to those of individuals diagnosed with pathological gambling and substance use disorders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et al, 2009). This is further supported by a recent functional magnetic resonance imaging study where a cue- induced online gaming urge activated similar brain areas as those activated by craving for drugs in people with substance addiction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et al, 2009). Increased activation in the orbitofrontal cortex in gain trials and decreased activation in the anterior cingulate cortex in loss trials have been described in individuals affected with PIU (Dong et al, in press). Individuals with PIU also exhibit poorer executive control and poorer impulse control than non-affected individuals; for example affected individuals had longer reaction times and more response errors than their counterparts in the </a:t>
            </a:r>
            <a:r>
              <a:rPr lang="en-US" sz="1200" kern="1200" dirty="0" err="1" smtClean="0">
                <a:solidFill>
                  <a:schemeClr val="tx1"/>
                </a:solidFill>
                <a:effectLst/>
                <a:latin typeface="+mn-lt"/>
                <a:ea typeface="+mn-ea"/>
                <a:cs typeface="+mn-cs"/>
              </a:rPr>
              <a:t>Stroop</a:t>
            </a:r>
            <a:r>
              <a:rPr lang="en-US" sz="1200" kern="1200" dirty="0" smtClean="0">
                <a:solidFill>
                  <a:schemeClr val="tx1"/>
                </a:solidFill>
                <a:effectLst/>
                <a:latin typeface="+mn-lt"/>
                <a:ea typeface="+mn-ea"/>
                <a:cs typeface="+mn-cs"/>
              </a:rPr>
              <a:t> Test (Dong et al, 2011). </a:t>
            </a:r>
            <a:endParaRPr lang="en-US" dirty="0" smtClean="0"/>
          </a:p>
          <a:p>
            <a:endParaRPr lang="en-US" dirty="0" smtClean="0"/>
          </a:p>
          <a:p>
            <a:r>
              <a:rPr lang="en-US" dirty="0" smtClean="0"/>
              <a:t>Click on the hyperlink on </a:t>
            </a:r>
            <a:r>
              <a:rPr lang="en-US" smtClean="0"/>
              <a:t>the left </a:t>
            </a:r>
            <a:r>
              <a:rPr lang="en-US" sz="1200" b="1" kern="1200" smtClean="0">
                <a:solidFill>
                  <a:schemeClr val="tx1"/>
                </a:solidFill>
                <a:latin typeface="+mn-lt"/>
                <a:ea typeface="+mn-ea"/>
                <a:cs typeface="+mn-cs"/>
              </a:rPr>
              <a:t>to </a:t>
            </a:r>
            <a:r>
              <a:rPr lang="en-US" sz="1200" b="1" kern="1200" dirty="0" smtClean="0">
                <a:solidFill>
                  <a:schemeClr val="tx1"/>
                </a:solidFill>
                <a:latin typeface="+mn-lt"/>
                <a:ea typeface="+mn-ea"/>
                <a:cs typeface="+mn-cs"/>
              </a:rPr>
              <a:t>see</a:t>
            </a:r>
            <a:r>
              <a:rPr lang="en-US" sz="1200" b="0" kern="1200" baseline="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Dr</a:t>
            </a:r>
            <a:r>
              <a:rPr lang="en-US" sz="1200" b="0" kern="1200" dirty="0" smtClean="0">
                <a:solidFill>
                  <a:schemeClr val="tx1"/>
                </a:solidFill>
                <a:latin typeface="+mn-lt"/>
                <a:ea typeface="+mn-ea"/>
                <a:cs typeface="+mn-cs"/>
              </a:rPr>
              <a:t> Paul Howard Jones assess whether the latest scientific findings support popular fears about what technology is doing to us. </a:t>
            </a:r>
          </a:p>
          <a:p>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on the hyperlink on the right to watch an interview with David Greenfield PhD on Internet and video game addiction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dirty="0"/>
          </a:p>
        </p:txBody>
      </p:sp>
    </p:spTree>
    <p:extLst>
      <p:ext uri="{BB962C8B-B14F-4D97-AF65-F5344CB8AC3E}">
        <p14:creationId xmlns:p14="http://schemas.microsoft.com/office/powerpoint/2010/main" val="294725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currently no treatments for PIU that are supported by evidence, which is not surprising considering that it is not yet an officially accepted diagnosis. No pharmacologic or psychotherapeutic intervention has received adequate testing in randomized controlled trials. Most interventions suggested for PIU are based on personal clinical experience, small anecdotal studies or trials without randomized double blind design. A recent systematic review showed several limitations in available clinical trials (King et al, 2011). These include: </a:t>
            </a:r>
            <a:endParaRPr lang="en-US" dirty="0" smtClean="0"/>
          </a:p>
          <a:p>
            <a:r>
              <a:rPr lang="en-US" sz="1200" kern="1200" dirty="0" smtClean="0">
                <a:solidFill>
                  <a:schemeClr val="tx1"/>
                </a:solidFill>
                <a:effectLst/>
                <a:latin typeface="+mn-lt"/>
                <a:ea typeface="+mn-ea"/>
                <a:cs typeface="+mn-cs"/>
              </a:rPr>
              <a:t>Inconsistencies in definition and diagnosis </a:t>
            </a:r>
          </a:p>
          <a:p>
            <a:r>
              <a:rPr lang="en-US" sz="1200" kern="1200" dirty="0" smtClean="0">
                <a:solidFill>
                  <a:schemeClr val="tx1"/>
                </a:solidFill>
                <a:effectLst/>
                <a:latin typeface="+mn-lt"/>
                <a:ea typeface="+mn-ea"/>
                <a:cs typeface="+mn-cs"/>
              </a:rPr>
              <a:t>Lack of randomization and blinding </a:t>
            </a:r>
          </a:p>
          <a:p>
            <a:r>
              <a:rPr lang="en-US" sz="1200" kern="1200" dirty="0" smtClean="0">
                <a:solidFill>
                  <a:schemeClr val="tx1"/>
                </a:solidFill>
                <a:effectLst/>
                <a:latin typeface="+mn-lt"/>
                <a:ea typeface="+mn-ea"/>
                <a:cs typeface="+mn-cs"/>
              </a:rPr>
              <a:t>Lack of adequate control groups, and </a:t>
            </a:r>
          </a:p>
          <a:p>
            <a:r>
              <a:rPr lang="en-US" sz="1200" kern="1200" dirty="0" smtClean="0">
                <a:solidFill>
                  <a:schemeClr val="tx1"/>
                </a:solidFill>
                <a:effectLst/>
                <a:latin typeface="+mn-lt"/>
                <a:ea typeface="+mn-ea"/>
                <a:cs typeface="+mn-cs"/>
              </a:rPr>
              <a:t>Insufficient information concerning recruitment, sample characteristics, and treatment effect size. </a:t>
            </a:r>
          </a:p>
          <a:p>
            <a:r>
              <a:rPr lang="en-US" sz="1200" kern="1200" dirty="0" smtClean="0">
                <a:solidFill>
                  <a:schemeClr val="tx1"/>
                </a:solidFill>
                <a:effectLst/>
                <a:latin typeface="+mn-lt"/>
                <a:ea typeface="+mn-ea"/>
                <a:cs typeface="+mn-cs"/>
              </a:rPr>
              <a:t>These shortcomings are highlighted in Table H.6.2, which summarizes the characteristics of Internet addiction treatment studies currently available. </a:t>
            </a:r>
          </a:p>
          <a:p>
            <a:r>
              <a:rPr lang="en-US" sz="1200" kern="1200" dirty="0" smtClean="0">
                <a:solidFill>
                  <a:schemeClr val="tx1"/>
                </a:solidFill>
                <a:effectLst/>
                <a:latin typeface="+mn-lt"/>
                <a:ea typeface="+mn-ea"/>
                <a:cs typeface="+mn-cs"/>
              </a:rPr>
              <a:t>While there is no agreement on the diagnostic criteria for Internet addiction or PIU, there seems to be a demand for treatment for these problems, especially in China, Taiwan, and South Korea (King et al, 2011). Interventions for PIU range widely from </a:t>
            </a:r>
            <a:r>
              <a:rPr lang="en-US" sz="1200" i="1" kern="1200" dirty="0" smtClean="0">
                <a:solidFill>
                  <a:schemeClr val="tx1"/>
                </a:solidFill>
                <a:effectLst/>
                <a:latin typeface="+mn-lt"/>
                <a:ea typeface="+mn-ea"/>
                <a:cs typeface="+mn-cs"/>
              </a:rPr>
              <a:t>boot-camp </a:t>
            </a:r>
            <a:r>
              <a:rPr lang="en-US" sz="1200" kern="1200" dirty="0" smtClean="0">
                <a:solidFill>
                  <a:schemeClr val="tx1"/>
                </a:solidFill>
                <a:effectLst/>
                <a:latin typeface="+mn-lt"/>
                <a:ea typeface="+mn-ea"/>
                <a:cs typeface="+mn-cs"/>
              </a:rPr>
              <a:t>style programs in Eastern countries to clinics specializing in the psychological treatments including CBT, family and group therapy, social skills training, and addiction counseling (King et al, 2011). Programs often extrapolate treatments used for substance abuse. </a:t>
            </a:r>
          </a:p>
          <a:p>
            <a:r>
              <a:rPr lang="en-US" sz="1200" kern="1200" dirty="0" smtClean="0">
                <a:solidFill>
                  <a:schemeClr val="tx1"/>
                </a:solidFill>
                <a:effectLst/>
                <a:latin typeface="+mn-lt"/>
                <a:ea typeface="+mn-ea"/>
                <a:cs typeface="+mn-cs"/>
              </a:rPr>
              <a:t>Before going into details about intervention, a careful clinical evaluation and assessment of comorbid conditions is essential. For example, a depressed child may start leading a </a:t>
            </a:r>
            <a:r>
              <a:rPr lang="en-US" sz="1200" i="1" kern="1200" dirty="0" smtClean="0">
                <a:solidFill>
                  <a:schemeClr val="tx1"/>
                </a:solidFill>
                <a:effectLst/>
                <a:latin typeface="+mn-lt"/>
                <a:ea typeface="+mn-ea"/>
                <a:cs typeface="+mn-cs"/>
              </a:rPr>
              <a:t>virtual life </a:t>
            </a:r>
            <a:r>
              <a:rPr lang="en-US" sz="1200" kern="1200" dirty="0" smtClean="0">
                <a:solidFill>
                  <a:schemeClr val="tx1"/>
                </a:solidFill>
                <a:effectLst/>
                <a:latin typeface="+mn-lt"/>
                <a:ea typeface="+mn-ea"/>
                <a:cs typeface="+mn-cs"/>
              </a:rPr>
              <a:t>to boost his self-esteem at the expense of offline interactions and duties, hence treating the depression will be a priority in this child’s treatment plan.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dirty="0"/>
          </a:p>
        </p:txBody>
      </p:sp>
    </p:spTree>
    <p:extLst>
      <p:ext uri="{BB962C8B-B14F-4D97-AF65-F5344CB8AC3E}">
        <p14:creationId xmlns:p14="http://schemas.microsoft.com/office/powerpoint/2010/main" val="174169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on the hyperlink to watch a news item about Internet addiction in China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has been no double-blind placebo-controlled study on the pharmacotherapy for PIU. Thus no specific medication can be recommended at this stage, although a wide range of them has already been tried, as summarized in Table H.6.2. The only randomized controlled study published so far allocated 56 adolescents aged 12 to 17 years into either active treatment (8-sessions of multimodal school-based group CBT) or no treatment (Du et al, 2010). While Internet use decreased in both groups, the active treatment group improved more in the areas of time management, emotional, cognitive, and behavior symptoms. </a:t>
            </a:r>
            <a:endParaRPr lang="en-US" dirty="0" smtClean="0">
              <a:effectLst/>
            </a:endParaRPr>
          </a:p>
          <a:p>
            <a:r>
              <a:rPr lang="en-US" sz="1200" kern="1200" dirty="0" smtClean="0">
                <a:solidFill>
                  <a:schemeClr val="tx1"/>
                </a:solidFill>
                <a:effectLst/>
                <a:latin typeface="+mn-lt"/>
                <a:ea typeface="+mn-ea"/>
                <a:cs typeface="+mn-cs"/>
              </a:rPr>
              <a:t>Children and adolescents affected with PIU may benefit from family based interventions, although there is no evidence so far that this is the case (Yen et al, 2007). For example, family therapy may help to improve communication within the family and teach Internet techniques to monitor Internet use better (Yen et al, 2007). Ironically, PIU may also improve with online educational programs (King et al, 2011). There are several online services, mostly based on the ‘12 step’ self- help treatment philosophy.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dirty="0"/>
          </a:p>
        </p:txBody>
      </p:sp>
    </p:spTree>
    <p:extLst>
      <p:ext uri="{BB962C8B-B14F-4D97-AF65-F5344CB8AC3E}">
        <p14:creationId xmlns:p14="http://schemas.microsoft.com/office/powerpoint/2010/main" val="377066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Help patients identify their pattern of Internet use using a logbook. </a:t>
            </a:r>
          </a:p>
          <a:p>
            <a:r>
              <a:rPr lang="en-US" sz="1200" kern="1200" dirty="0" smtClean="0">
                <a:solidFill>
                  <a:schemeClr val="tx1"/>
                </a:solidFill>
                <a:effectLst/>
                <a:latin typeface="+mn-lt"/>
                <a:ea typeface="+mn-ea"/>
                <a:cs typeface="+mn-cs"/>
              </a:rPr>
              <a:t>Set clear, specific goals with the </a:t>
            </a:r>
          </a:p>
          <a:p>
            <a:r>
              <a:rPr lang="en-US" sz="1200" kern="1200" dirty="0" smtClean="0">
                <a:solidFill>
                  <a:schemeClr val="tx1"/>
                </a:solidFill>
                <a:effectLst/>
                <a:latin typeface="+mn-lt"/>
                <a:ea typeface="+mn-ea"/>
                <a:cs typeface="+mn-cs"/>
              </a:rPr>
              <a:t>patients. </a:t>
            </a:r>
          </a:p>
          <a:p>
            <a:r>
              <a:rPr lang="en-US" sz="1200" kern="1200" dirty="0" smtClean="0">
                <a:solidFill>
                  <a:schemeClr val="tx1"/>
                </a:solidFill>
                <a:effectLst/>
                <a:latin typeface="+mn-lt"/>
                <a:ea typeface="+mn-ea"/>
                <a:cs typeface="+mn-cs"/>
              </a:rPr>
              <a:t>Limit and shorten Internet usage time. External prompts, such as timers may be helpful to remind them when it is time to log off. </a:t>
            </a:r>
          </a:p>
          <a:p>
            <a:r>
              <a:rPr lang="en-US" sz="1200" kern="1200" dirty="0" smtClean="0">
                <a:solidFill>
                  <a:schemeClr val="tx1"/>
                </a:solidFill>
                <a:effectLst/>
                <a:latin typeface="+mn-lt"/>
                <a:ea typeface="+mn-ea"/>
                <a:cs typeface="+mn-cs"/>
              </a:rPr>
              <a:t>Negotiate a computer free day once each week. </a:t>
            </a:r>
          </a:p>
          <a:p>
            <a:r>
              <a:rPr lang="en-US" sz="1200" kern="1200" dirty="0" smtClean="0">
                <a:solidFill>
                  <a:schemeClr val="tx1"/>
                </a:solidFill>
                <a:effectLst/>
                <a:latin typeface="+mn-lt"/>
                <a:ea typeface="+mn-ea"/>
                <a:cs typeface="+mn-cs"/>
              </a:rPr>
              <a:t>Write down negative consequences of </a:t>
            </a:r>
          </a:p>
          <a:p>
            <a:r>
              <a:rPr lang="en-US" sz="1200" kern="1200" dirty="0" smtClean="0">
                <a:solidFill>
                  <a:schemeClr val="tx1"/>
                </a:solidFill>
                <a:effectLst/>
                <a:latin typeface="+mn-lt"/>
                <a:ea typeface="+mn-ea"/>
                <a:cs typeface="+mn-cs"/>
              </a:rPr>
              <a:t>Internet use on reminder cards and encourage patients to carry and read them. </a:t>
            </a:r>
          </a:p>
          <a:p>
            <a:r>
              <a:rPr lang="en-US" sz="1200" kern="1200" dirty="0" smtClean="0">
                <a:solidFill>
                  <a:schemeClr val="tx1"/>
                </a:solidFill>
                <a:effectLst/>
                <a:latin typeface="+mn-lt"/>
                <a:ea typeface="+mn-ea"/>
                <a:cs typeface="+mn-cs"/>
              </a:rPr>
              <a:t>Help patients make a list of hobbies or interests they used to enjoy. </a:t>
            </a:r>
          </a:p>
          <a:p>
            <a:r>
              <a:rPr lang="en-US" sz="1200" kern="1200" dirty="0" smtClean="0">
                <a:solidFill>
                  <a:schemeClr val="tx1"/>
                </a:solidFill>
                <a:effectLst/>
                <a:latin typeface="+mn-lt"/>
                <a:ea typeface="+mn-ea"/>
                <a:cs typeface="+mn-cs"/>
              </a:rPr>
              <a:t>Increase time spend on sports, hobbies and other non- Internet activities </a:t>
            </a:r>
          </a:p>
          <a:p>
            <a:r>
              <a:rPr lang="en-US" sz="1200" kern="1200" dirty="0" smtClean="0">
                <a:solidFill>
                  <a:schemeClr val="tx1"/>
                </a:solidFill>
                <a:effectLst/>
                <a:latin typeface="+mn-lt"/>
                <a:ea typeface="+mn-ea"/>
                <a:cs typeface="+mn-cs"/>
              </a:rPr>
              <a:t>Join a PIU support group.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dirty="0"/>
          </a:p>
        </p:txBody>
      </p:sp>
    </p:spTree>
    <p:extLst>
      <p:ext uri="{BB962C8B-B14F-4D97-AF65-F5344CB8AC3E}">
        <p14:creationId xmlns:p14="http://schemas.microsoft.com/office/powerpoint/2010/main" val="377066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dirty="0"/>
          </a:p>
        </p:txBody>
      </p:sp>
    </p:spTree>
    <p:extLst>
      <p:ext uri="{BB962C8B-B14F-4D97-AF65-F5344CB8AC3E}">
        <p14:creationId xmlns:p14="http://schemas.microsoft.com/office/powerpoint/2010/main" val="294725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very important</a:t>
            </a:r>
            <a:r>
              <a:rPr lang="en-US" baseline="0" dirty="0" smtClean="0"/>
              <a:t> for the public to know that PIU is a serious problem and is a public health Hazard.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Education should be provided to parents about parental supervision including time limits on internet use.</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dirty="0"/>
          </a:p>
        </p:txBody>
      </p:sp>
    </p:spTree>
    <p:extLst>
      <p:ext uri="{BB962C8B-B14F-4D97-AF65-F5344CB8AC3E}">
        <p14:creationId xmlns:p14="http://schemas.microsoft.com/office/powerpoint/2010/main" val="29472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is PIU a behavioral problem or an illness?</a:t>
            </a:r>
          </a:p>
          <a:p>
            <a:r>
              <a:rPr lang="en-US" baseline="0" dirty="0" smtClean="0"/>
              <a:t>PIU merits our attention since children and adolescents are more likely to indulge most of their time in Internet games, activities, and social networking at the expense of their school work and sport.</a:t>
            </a:r>
          </a:p>
          <a:p>
            <a:r>
              <a:rPr lang="en-US" baseline="0" dirty="0" smtClean="0"/>
              <a:t>PIU can arise from involvement in a range of online activities.</a:t>
            </a:r>
          </a:p>
          <a:p>
            <a:r>
              <a:rPr lang="en-US" baseline="0" dirty="0" smtClean="0"/>
              <a:t>Block has proposed to include internet addiction disorder in the DSM-5.</a:t>
            </a:r>
          </a:p>
          <a:p>
            <a:r>
              <a:rPr lang="en-US" baseline="0" dirty="0" smtClean="0"/>
              <a:t>South Korea has also declared internet addiction as a serious problem and public health hazard.</a:t>
            </a:r>
          </a:p>
          <a:p>
            <a:endParaRPr lang="en-US" baseline="0" dirty="0" smtClean="0"/>
          </a:p>
          <a:p>
            <a:r>
              <a:rPr lang="en-US" baseline="0" dirty="0" smtClean="0"/>
              <a:t>Click on hyperlink to see documentary.</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dirty="0"/>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 is the proposed diagnostic criteria</a:t>
            </a:r>
            <a:r>
              <a:rPr lang="en-US" altLang="zh-TW" baseline="0" dirty="0" smtClean="0"/>
              <a:t> for Internet Addiction by Ko et al.</a:t>
            </a:r>
          </a:p>
          <a:p>
            <a:r>
              <a:rPr lang="en-US" altLang="zh-TW" baseline="0" dirty="0" smtClean="0"/>
              <a:t>A few components should be take into evaluation to determine the problematic nature of internet use</a:t>
            </a:r>
          </a:p>
          <a:p>
            <a:r>
              <a:rPr lang="en-US" altLang="zh-TW" baseline="0" dirty="0" smtClean="0"/>
              <a:t>Such as </a:t>
            </a:r>
          </a:p>
          <a:p>
            <a:r>
              <a:rPr lang="en-US" altLang="zh-TW" baseline="0" dirty="0" smtClean="0"/>
              <a:t>Salience: prominent use of the Internet</a:t>
            </a:r>
          </a:p>
          <a:p>
            <a:r>
              <a:rPr lang="en-US" altLang="zh-TW" baseline="0" dirty="0" smtClean="0"/>
              <a:t>Mood modification: moody when not being able to use the Internet</a:t>
            </a:r>
          </a:p>
          <a:p>
            <a:r>
              <a:rPr lang="en-US" altLang="zh-TW" baseline="0" dirty="0" smtClean="0"/>
              <a:t>Tolerance: need to spend more time on the Internet</a:t>
            </a:r>
          </a:p>
          <a:p>
            <a:r>
              <a:rPr lang="en-US" altLang="zh-TW" baseline="0" dirty="0" smtClean="0"/>
              <a:t>Withdrawal: feeling agitated and irritable when the Internet is inaccessible</a:t>
            </a:r>
          </a:p>
          <a:p>
            <a:r>
              <a:rPr lang="en-US" altLang="zh-TW" baseline="0" dirty="0" smtClean="0"/>
              <a:t>Conflict: conflict with family and friends when not able to access the internet</a:t>
            </a:r>
          </a:p>
          <a:p>
            <a:r>
              <a:rPr lang="en-US" altLang="zh-TW" baseline="0" dirty="0" smtClean="0"/>
              <a:t>Relapse: fails to stay away from using the Internet after a period of abstinence from Internet use.</a:t>
            </a:r>
          </a:p>
          <a:p>
            <a:endParaRPr lang="zh-TW" altLang="en-US" dirty="0"/>
          </a:p>
        </p:txBody>
      </p:sp>
      <p:sp>
        <p:nvSpPr>
          <p:cNvPr id="4" name="投影片編號版面配置區 3"/>
          <p:cNvSpPr>
            <a:spLocks noGrp="1"/>
          </p:cNvSpPr>
          <p:nvPr>
            <p:ph type="sldNum" sz="quarter" idx="10"/>
          </p:nvPr>
        </p:nvSpPr>
        <p:spPr/>
        <p:txBody>
          <a:bodyPr/>
          <a:lstStyle/>
          <a:p>
            <a:fld id="{8BE46673-C549-6F4B-B00B-E45BB8C71152}" type="slidenum">
              <a:rPr lang="en-US" smtClean="0"/>
              <a:t>6</a:t>
            </a:fld>
            <a:endParaRPr lang="en-US" dirty="0"/>
          </a:p>
        </p:txBody>
      </p:sp>
    </p:spTree>
    <p:extLst>
      <p:ext uri="{BB962C8B-B14F-4D97-AF65-F5344CB8AC3E}">
        <p14:creationId xmlns:p14="http://schemas.microsoft.com/office/powerpoint/2010/main" val="335413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Internet has become the most popular medium utilized by the general population, especially by children and adolescents. It is as common for children to use a computer as it is to play with their favorite toys. Studies have shown that the percentage of students using the Internet has increased dramatically, for example from 24.5% to 79.5% between 1996 and 2001 in the US (Odell et al, 2000). The number of Internet users who go online regularly had surpassed 1.5 billion in 2009 ─19% of them in China alone (</a:t>
            </a:r>
            <a:r>
              <a:rPr lang="en-US" sz="1200" kern="1200" dirty="0" err="1" smtClean="0">
                <a:solidFill>
                  <a:schemeClr val="tx1"/>
                </a:solidFill>
                <a:effectLst/>
                <a:latin typeface="+mn-lt"/>
                <a:ea typeface="+mn-ea"/>
                <a:cs typeface="+mn-cs"/>
              </a:rPr>
              <a:t>Flisher</a:t>
            </a:r>
            <a:r>
              <a:rPr lang="en-US" sz="1200" kern="1200" dirty="0" smtClean="0">
                <a:solidFill>
                  <a:schemeClr val="tx1"/>
                </a:solidFill>
                <a:effectLst/>
                <a:latin typeface="+mn-lt"/>
                <a:ea typeface="+mn-ea"/>
                <a:cs typeface="+mn-cs"/>
              </a:rPr>
              <a:t>, 2010).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reliable data exist on the global prevalence of this phenomenon. Estimates vary from country to country and from study to study. It has been estimated that 1%-18% of adolescents have PIU in both Western and Eastern societies (Cao et al, 2007; Jang et al, 2008). More specifically, about 1%-2% of Italian students have moderate to severe PIU (</a:t>
            </a:r>
            <a:r>
              <a:rPr lang="en-US" sz="1200" kern="1200" dirty="0" err="1" smtClean="0">
                <a:solidFill>
                  <a:schemeClr val="tx1"/>
                </a:solidFill>
                <a:effectLst/>
                <a:latin typeface="+mn-lt"/>
                <a:ea typeface="+mn-ea"/>
                <a:cs typeface="+mn-cs"/>
              </a:rPr>
              <a:t>Poli</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Agrimi</a:t>
            </a:r>
            <a:r>
              <a:rPr lang="en-US" sz="1200" kern="1200" dirty="0" smtClean="0">
                <a:solidFill>
                  <a:schemeClr val="tx1"/>
                </a:solidFill>
                <a:effectLst/>
                <a:latin typeface="+mn-lt"/>
                <a:ea typeface="+mn-ea"/>
                <a:cs typeface="+mn-cs"/>
              </a:rPr>
              <a:t>, in press), 1%-12% of children and adolescents in Middle Eastern countries (</a:t>
            </a:r>
            <a:r>
              <a:rPr lang="en-US" sz="1200" kern="1200" dirty="0" err="1" smtClean="0">
                <a:solidFill>
                  <a:schemeClr val="tx1"/>
                </a:solidFill>
                <a:effectLst/>
                <a:latin typeface="+mn-lt"/>
                <a:ea typeface="+mn-ea"/>
                <a:cs typeface="+mn-cs"/>
              </a:rPr>
              <a:t>Canan</a:t>
            </a:r>
            <a:r>
              <a:rPr lang="en-US" sz="1200" kern="1200" dirty="0" smtClean="0">
                <a:solidFill>
                  <a:schemeClr val="tx1"/>
                </a:solidFill>
                <a:effectLst/>
                <a:latin typeface="+mn-lt"/>
                <a:ea typeface="+mn-ea"/>
                <a:cs typeface="+mn-cs"/>
              </a:rPr>
              <a:t> et al, 2010) and 2%-18% of children and adolescents in Asian countries appear to have PIU (Cao &amp; Su, 2007). Small scale studies in Korea and China revealed that around 2% (210,000) of South Korean children aged 6 to19 years have PIU and many may require treatment (Choi, 2007), while around 10 million adolescent Internet users in China may meet criteria for Internet addiction (Cao &amp; Su, 2007).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dirty="0"/>
          </a:p>
        </p:txBody>
      </p:sp>
    </p:spTree>
    <p:extLst>
      <p:ext uri="{BB962C8B-B14F-4D97-AF65-F5344CB8AC3E}">
        <p14:creationId xmlns:p14="http://schemas.microsoft.com/office/powerpoint/2010/main" val="157317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negative impact of Internet usage on individuals and their lives is often underestimated. Brown (2006) suggested that the choice of media individuals make is influenced by their character and the way they interact with the world; in turn, the way individuals interact with the media will be incorporated into their daily life, influence their behavior and views and even the development of their brain. Children and adolescents are more susceptible to trade off their real life activities with virtual reality ones. Young people are also more prone to use the Internet as a form of socialization without realizing the negative impact that may carry. Thus, when Internet use starts to take up a large portion of children’s and adolescents’ time, affect their mood, and jeopardize academic and social function and performance, Internet usage may become a problem that may require intervention.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dirty="0"/>
          </a:p>
        </p:txBody>
      </p:sp>
    </p:spTree>
    <p:extLst>
      <p:ext uri="{BB962C8B-B14F-4D97-AF65-F5344CB8AC3E}">
        <p14:creationId xmlns:p14="http://schemas.microsoft.com/office/powerpoint/2010/main" val="15731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dirty="0"/>
          </a:p>
        </p:txBody>
      </p:sp>
    </p:spTree>
    <p:extLst>
      <p:ext uri="{BB962C8B-B14F-4D97-AF65-F5344CB8AC3E}">
        <p14:creationId xmlns:p14="http://schemas.microsoft.com/office/powerpoint/2010/main" val="157317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Excessive Internet use in adults has been associated with failed marriages, unemployment, neglected children, and sleep deprivation (Young, 1998). Young’s research on problematic internet usage (PIU) has documented associated symptoms and problems, including losing control, craving and withdrawal, social isolation, academic failure, financial problems, job loss, and marital discord. Moreover, spending more than 18 hours a day online may lead to physical problems such as back pain, eye strain and carpal tunnel syndrome (Young, 1998). Internet addiction is considered a public health issue in South Korea (Block, 2008), where 10 cardiopulmonary-related deaths in Internet cafes (Choi, 2007) and a game- related murder (</a:t>
            </a:r>
            <a:r>
              <a:rPr lang="en-US" sz="1200" kern="1200" dirty="0" err="1" smtClean="0">
                <a:solidFill>
                  <a:schemeClr val="tx1"/>
                </a:solidFill>
                <a:effectLst/>
                <a:latin typeface="+mn-lt"/>
                <a:ea typeface="+mn-ea"/>
                <a:cs typeface="+mn-cs"/>
              </a:rPr>
              <a:t>Koh</a:t>
            </a:r>
            <a:r>
              <a:rPr lang="en-US" sz="1200" kern="1200" dirty="0" smtClean="0">
                <a:solidFill>
                  <a:schemeClr val="tx1"/>
                </a:solidFill>
                <a:effectLst/>
                <a:latin typeface="+mn-lt"/>
                <a:ea typeface="+mn-ea"/>
                <a:cs typeface="+mn-cs"/>
              </a:rPr>
              <a:t>, 2007) have been reported. In addition, Internet videogames are now more sophisticated, more violent, and often incorporate multiple players when compared to online games two decades ago (</a:t>
            </a:r>
            <a:r>
              <a:rPr lang="en-US" sz="1200" kern="1200" dirty="0" err="1" smtClean="0">
                <a:solidFill>
                  <a:schemeClr val="tx1"/>
                </a:solidFill>
                <a:effectLst/>
                <a:latin typeface="+mn-lt"/>
                <a:ea typeface="+mn-ea"/>
                <a:cs typeface="+mn-cs"/>
              </a:rPr>
              <a:t>Anand</a:t>
            </a:r>
            <a:r>
              <a:rPr lang="en-US" sz="1200" kern="1200" dirty="0" smtClean="0">
                <a:solidFill>
                  <a:schemeClr val="tx1"/>
                </a:solidFill>
                <a:effectLst/>
                <a:latin typeface="+mn-lt"/>
                <a:ea typeface="+mn-ea"/>
                <a:cs typeface="+mn-cs"/>
              </a:rPr>
              <a:t>, 2007). A negative correlation has been reported between time spent playing Internet games and academic performance, and a positive association between violent Internet game- playing and aggression (Anderson &amp; Dill, 2000). Not only does excessive Internet use has a negative impact on the mental and physical health of children and adolescents with PIU, it might also increase risk of violence in this age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dirty="0"/>
          </a:p>
        </p:txBody>
      </p:sp>
    </p:spTree>
    <p:extLst>
      <p:ext uri="{BB962C8B-B14F-4D97-AF65-F5344CB8AC3E}">
        <p14:creationId xmlns:p14="http://schemas.microsoft.com/office/powerpoint/2010/main" val="157317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Internet gaming addiction leads to baby’s death. Click on the hyperlink to watch video.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dirty="0"/>
          </a:p>
        </p:txBody>
      </p:sp>
    </p:spTree>
    <p:extLst>
      <p:ext uri="{BB962C8B-B14F-4D97-AF65-F5344CB8AC3E}">
        <p14:creationId xmlns:p14="http://schemas.microsoft.com/office/powerpoint/2010/main" val="157317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Interaction</a:t>
            </a:r>
            <a:r>
              <a:rPr lang="en-US" altLang="zh-TW" baseline="0" dirty="0" smtClean="0"/>
              <a:t> between bio-psycho-social factors</a:t>
            </a:r>
          </a:p>
          <a:p>
            <a:r>
              <a:rPr lang="en-US" altLang="zh-TW" baseline="0" dirty="0" smtClean="0"/>
              <a:t>Onset of PIU is most likely during late childhood and early adolescence (Pridgen, 2010).</a:t>
            </a:r>
          </a:p>
          <a:p>
            <a:r>
              <a:rPr lang="en-US" altLang="zh-TW" baseline="0" dirty="0" smtClean="0"/>
              <a:t>Adolescence is a period of biological, psychological and social changes and navigating these changes is stressful for many youths.</a:t>
            </a:r>
          </a:p>
          <a:p>
            <a:r>
              <a:rPr lang="en-US" altLang="zh-TW" baseline="0" dirty="0" smtClean="0"/>
              <a:t>Adolescents with emotional and behavioral disorders are also more vulnerable to the negative effects of Internet Use (Pridgen, 2010). </a:t>
            </a:r>
          </a:p>
          <a:p>
            <a:r>
              <a:rPr lang="en-US" altLang="zh-TW" baseline="0" dirty="0" smtClean="0"/>
              <a:t>Affected youth often deny their problems with Internet use, denial being one of the main factors in maintaining PIU.</a:t>
            </a:r>
          </a:p>
          <a:p>
            <a:endParaRPr lang="en-US" altLang="zh-TW"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for most psychiatric disorders, it is hypothesized that PIU follows the bio-psycho-social model. Individuals who develop Internet addiction may have genetic vulnerability for addictive disorders (e.g., substance use disorders, pathological gambling) and other psychiatric conditions such as ADHD and depression. The risk for PIU may also increase when individuals experience rewarding experiences through Internet activities such as online gaming. </a:t>
            </a:r>
            <a:endParaRPr lang="en-US" dirty="0" smtClean="0"/>
          </a:p>
          <a:p>
            <a:endParaRPr lang="zh-TW" altLang="en-US" dirty="0"/>
          </a:p>
        </p:txBody>
      </p:sp>
      <p:sp>
        <p:nvSpPr>
          <p:cNvPr id="4" name="投影片編號版面配置區 3"/>
          <p:cNvSpPr>
            <a:spLocks noGrp="1"/>
          </p:cNvSpPr>
          <p:nvPr>
            <p:ph type="sldNum" sz="quarter" idx="10"/>
          </p:nvPr>
        </p:nvSpPr>
        <p:spPr/>
        <p:txBody>
          <a:bodyPr/>
          <a:lstStyle/>
          <a:p>
            <a:fld id="{8BE46673-C549-6F4B-B00B-E45BB8C71152}" type="slidenum">
              <a:rPr lang="en-US" smtClean="0"/>
              <a:t>13</a:t>
            </a:fld>
            <a:endParaRPr lang="en-US" dirty="0"/>
          </a:p>
        </p:txBody>
      </p:sp>
    </p:spTree>
    <p:extLst>
      <p:ext uri="{BB962C8B-B14F-4D97-AF65-F5344CB8AC3E}">
        <p14:creationId xmlns:p14="http://schemas.microsoft.com/office/powerpoint/2010/main" val="70488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5/5/2015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dirty="0"/>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dDmp_Ak1no&amp;feature=related"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wNY_-FiwYU" TargetMode="External"/><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hyperlink" Target="https://www.youtube.com/watch?v=26KPzJwt6wQ&amp;list=PL5F250D3E5D945F37&amp;index=1"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tMJ4NJvTw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netaddictionrecovery.com/" TargetMode="External"/><Relationship Id="rId2" Type="http://schemas.openxmlformats.org/officeDocument/2006/relationships/hyperlink" Target="http://www.netaddiction.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s://www.youtube.com/watch?v=pB5cSLdOr8U&amp;feature=relat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3943351"/>
            <a:ext cx="3481020" cy="958849"/>
          </a:xfr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r>
              <a:rPr lang="en-US" sz="3800" dirty="0" smtClean="0">
                <a:solidFill>
                  <a:schemeClr val="tx1"/>
                </a:solidFill>
              </a:rPr>
              <a:t>Jane Pei-Chen Chang </a:t>
            </a:r>
            <a:r>
              <a:rPr lang="en-US" sz="3800" dirty="0" smtClean="0">
                <a:solidFill>
                  <a:schemeClr val="tx1"/>
                </a:solidFill>
              </a:rPr>
              <a:t>&amp; Chung-</a:t>
            </a:r>
            <a:r>
              <a:rPr lang="en-US" sz="3800" dirty="0" err="1" smtClean="0">
                <a:solidFill>
                  <a:schemeClr val="tx1"/>
                </a:solidFill>
              </a:rPr>
              <a:t>Chieh</a:t>
            </a:r>
            <a:r>
              <a:rPr lang="en-US" sz="3800" dirty="0" smtClean="0">
                <a:solidFill>
                  <a:schemeClr val="tx1"/>
                </a:solidFill>
              </a:rPr>
              <a:t> </a:t>
            </a:r>
            <a:r>
              <a:rPr lang="en-US" sz="3800" dirty="0" smtClean="0">
                <a:solidFill>
                  <a:schemeClr val="tx1"/>
                </a:solidFill>
              </a:rPr>
              <a:t>Hung</a:t>
            </a:r>
            <a:endParaRPr lang="en-US" dirty="0">
              <a:solidFill>
                <a:schemeClr val="tx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smtClean="0"/>
              <a:t>Section H: OTHER </a:t>
            </a:r>
            <a:r>
              <a:rPr lang="en-US" dirty="0"/>
              <a:t>DISORDERS</a:t>
            </a:r>
          </a:p>
        </p:txBody>
      </p:sp>
      <p:sp>
        <p:nvSpPr>
          <p:cNvPr id="8" name="TextBox 7"/>
          <p:cNvSpPr txBox="1"/>
          <p:nvPr/>
        </p:nvSpPr>
        <p:spPr>
          <a:xfrm>
            <a:off x="5511800" y="692116"/>
            <a:ext cx="3632200" cy="2585323"/>
          </a:xfrm>
          <a:prstGeom prst="rect">
            <a:avLst/>
          </a:prstGeom>
          <a:noFill/>
          <a:ln>
            <a:solidFill>
              <a:srgbClr val="008000"/>
            </a:solidFill>
          </a:ln>
        </p:spPr>
        <p:txBody>
          <a:bodyPr wrap="square" rtlCol="0">
            <a:spAutoFit/>
          </a:bodyPr>
          <a:lstStyle/>
          <a:p>
            <a:pPr algn="ctr"/>
            <a:endParaRPr lang="en-US" dirty="0" smtClean="0"/>
          </a:p>
          <a:p>
            <a:pPr algn="ctr"/>
            <a:r>
              <a:rPr lang="en-US" sz="3600" dirty="0" smtClean="0">
                <a:solidFill>
                  <a:srgbClr val="008000"/>
                </a:solidFill>
                <a:latin typeface="Times"/>
                <a:cs typeface="Times"/>
              </a:rPr>
              <a:t>PROBLEMATIC INTERNET </a:t>
            </a:r>
          </a:p>
          <a:p>
            <a:pPr algn="ctr"/>
            <a:r>
              <a:rPr lang="en-US" sz="3600" dirty="0" smtClean="0">
                <a:solidFill>
                  <a:srgbClr val="008000"/>
                </a:solidFill>
                <a:latin typeface="Times"/>
                <a:cs typeface="Times"/>
              </a:rPr>
              <a:t>USE (PIU)</a:t>
            </a:r>
            <a:endParaRPr lang="en-US" sz="3600" dirty="0">
              <a:solidFill>
                <a:srgbClr val="008000"/>
              </a:solidFill>
              <a:latin typeface="Times"/>
              <a:cs typeface="Times"/>
            </a:endParaRPr>
          </a:p>
          <a:p>
            <a:pPr algn="ctr"/>
            <a:endParaRPr lang="en-US" sz="3600" dirty="0" smtClean="0">
              <a:solidFill>
                <a:srgbClr val="008000"/>
              </a:solidFill>
              <a:latin typeface="Times"/>
              <a:cs typeface="Times"/>
            </a:endParaRP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Jane Pei-Chen Chang </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H.6 </a:t>
            </a:r>
          </a:p>
        </p:txBody>
      </p:sp>
      <p:sp>
        <p:nvSpPr>
          <p:cNvPr id="11" name="TextBox 10"/>
          <p:cNvSpPr txBox="1"/>
          <p:nvPr/>
        </p:nvSpPr>
        <p:spPr>
          <a:xfrm>
            <a:off x="5662980" y="5900675"/>
            <a:ext cx="3481020" cy="646331"/>
          </a:xfrm>
          <a:prstGeom prst="rect">
            <a:avLst/>
          </a:prstGeom>
          <a:solidFill>
            <a:schemeClr val="bg1">
              <a:lumMod val="75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 </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13" name="Picture 12" descr="Screen Shot 2015-04-28 at 8.25.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48"/>
            <a:ext cx="5662980" cy="6904548"/>
          </a:xfrm>
          <a:prstGeom prst="rect">
            <a:avLst/>
          </a:prstGeom>
        </p:spPr>
      </p:pic>
    </p:spTree>
    <p:extLst>
      <p:ext uri="{BB962C8B-B14F-4D97-AF65-F5344CB8AC3E}">
        <p14:creationId xmlns:p14="http://schemas.microsoft.com/office/powerpoint/2010/main" val="39870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effectLst>
                  <a:outerShdw blurRad="25400" algn="tl" rotWithShape="0">
                    <a:srgbClr val="000000">
                      <a:alpha val="43000"/>
                    </a:srgbClr>
                  </a:outerShdw>
                </a:effectLst>
              </a:rPr>
              <a:t>Problematic Internet </a:t>
            </a:r>
            <a:r>
              <a:rPr lang="en-AU" sz="1800" b="1" spc="150" dirty="0" smtClean="0">
                <a:ln w="11430"/>
                <a:solidFill>
                  <a:schemeClr val="bg1">
                    <a:lumMod val="75000"/>
                  </a:schemeClr>
                </a:solidFill>
                <a:effectLst>
                  <a:outerShdw blurRad="25400" algn="tl" rotWithShape="0">
                    <a:srgbClr val="000000">
                      <a:alpha val="43000"/>
                    </a:srgbClr>
                  </a:outerShdw>
                </a:effectLst>
              </a:rPr>
              <a:t>Use</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000" b="1" spc="150" dirty="0" smtClean="0">
                <a:ln w="11430"/>
                <a:solidFill>
                  <a:schemeClr val="bg1"/>
                </a:solidFill>
                <a:effectLst>
                  <a:outerShdw blurRad="25400" algn="tl" rotWithShape="0">
                    <a:srgbClr val="000000">
                      <a:alpha val="43000"/>
                    </a:srgbClr>
                  </a:outerShdw>
                </a:effectLst>
              </a:rPr>
              <a:t>Associated Psychiatric Symptoms and Comorbidity</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a:xfrm>
            <a:off x="457200" y="1447800"/>
            <a:ext cx="3746500" cy="3454400"/>
          </a:xfrm>
        </p:spPr>
        <p:txBody>
          <a:bodyPr vert="horz">
            <a:normAutofit/>
          </a:bodyPr>
          <a:lstStyle/>
          <a:p>
            <a:r>
              <a:rPr lang="en-US" dirty="0"/>
              <a:t>Hostility </a:t>
            </a:r>
          </a:p>
          <a:p>
            <a:r>
              <a:rPr lang="en-US" dirty="0"/>
              <a:t>Depression, irritability </a:t>
            </a:r>
            <a:r>
              <a:rPr lang="en-US" dirty="0" smtClean="0"/>
              <a:t>or </a:t>
            </a:r>
            <a:r>
              <a:rPr lang="en-US" dirty="0"/>
              <a:t>mood changes </a:t>
            </a:r>
          </a:p>
        </p:txBody>
      </p:sp>
      <p:sp>
        <p:nvSpPr>
          <p:cNvPr id="5" name="TextBox 4"/>
          <p:cNvSpPr txBox="1"/>
          <p:nvPr/>
        </p:nvSpPr>
        <p:spPr>
          <a:xfrm>
            <a:off x="4457700" y="1600200"/>
            <a:ext cx="4229100" cy="1569660"/>
          </a:xfrm>
          <a:prstGeom prst="rect">
            <a:avLst/>
          </a:prstGeom>
          <a:noFill/>
        </p:spPr>
        <p:txBody>
          <a:bodyPr wrap="square" rtlCol="0">
            <a:spAutoFit/>
          </a:bodyPr>
          <a:lstStyle/>
          <a:p>
            <a:pPr marL="285750" indent="-285750">
              <a:buFont typeface="Arial"/>
              <a:buChar char="•"/>
            </a:pPr>
            <a:r>
              <a:rPr lang="en-US" sz="3200" dirty="0"/>
              <a:t>Phobic anxiety</a:t>
            </a:r>
          </a:p>
          <a:p>
            <a:pPr marL="285750" indent="-285750">
              <a:buFont typeface="Arial"/>
              <a:buChar char="•"/>
            </a:pPr>
            <a:r>
              <a:rPr lang="en-US" sz="3200" dirty="0" smtClean="0"/>
              <a:t>Daytime </a:t>
            </a:r>
            <a:r>
              <a:rPr lang="en-US" sz="3200" dirty="0"/>
              <a:t>sleepiness or sleep deprivation</a:t>
            </a:r>
          </a:p>
        </p:txBody>
      </p:sp>
      <p:pic>
        <p:nvPicPr>
          <p:cNvPr id="6" name="Picture 5" descr="Screen Shot 2015-04-28 at 9.53.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400" y="3169860"/>
            <a:ext cx="4435049" cy="3390900"/>
          </a:xfrm>
          <a:prstGeom prst="rect">
            <a:avLst/>
          </a:prstGeom>
        </p:spPr>
      </p:pic>
      <p:sp>
        <p:nvSpPr>
          <p:cNvPr id="7" name="TextBox 6"/>
          <p:cNvSpPr txBox="1"/>
          <p:nvPr/>
        </p:nvSpPr>
        <p:spPr>
          <a:xfrm>
            <a:off x="457200" y="6273800"/>
            <a:ext cx="7073900" cy="369332"/>
          </a:xfrm>
          <a:prstGeom prst="rect">
            <a:avLst/>
          </a:prstGeom>
          <a:noFill/>
        </p:spPr>
        <p:txBody>
          <a:bodyPr wrap="square" rtlCol="0">
            <a:spAutoFit/>
          </a:bodyPr>
          <a:lstStyle/>
          <a:p>
            <a:r>
              <a:rPr lang="en-US" dirty="0"/>
              <a:t>Legend of Zelda: Ocarina of Time, one of the most popular video games</a:t>
            </a:r>
          </a:p>
        </p:txBody>
      </p:sp>
      <p:pic>
        <p:nvPicPr>
          <p:cNvPr id="8"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04077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effectLst>
                  <a:outerShdw blurRad="25400" algn="tl" rotWithShape="0">
                    <a:srgbClr val="000000">
                      <a:alpha val="43000"/>
                    </a:srgbClr>
                  </a:outerShdw>
                </a:effectLst>
              </a:rPr>
              <a:t>Problematic Internet </a:t>
            </a:r>
            <a:r>
              <a:rPr lang="en-AU" sz="1800" b="1" spc="150" dirty="0" smtClean="0">
                <a:ln w="11430"/>
                <a:solidFill>
                  <a:schemeClr val="bg1">
                    <a:lumMod val="75000"/>
                  </a:schemeClr>
                </a:solidFill>
                <a:effectLst>
                  <a:outerShdw blurRad="25400" algn="tl" rotWithShape="0">
                    <a:srgbClr val="000000">
                      <a:alpha val="43000"/>
                    </a:srgbClr>
                  </a:outerShdw>
                </a:effectLst>
              </a:rPr>
              <a:t>Use</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Negative Consequences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a:xfrm>
            <a:off x="457200" y="2260600"/>
            <a:ext cx="3746500" cy="4102100"/>
          </a:xfrm>
        </p:spPr>
        <p:txBody>
          <a:bodyPr vert="horz"/>
          <a:lstStyle/>
          <a:p>
            <a:pPr marL="285750" indent="-285750"/>
            <a:r>
              <a:rPr lang="en-US" dirty="0"/>
              <a:t>Failed marriages</a:t>
            </a:r>
          </a:p>
          <a:p>
            <a:pPr marL="285750" indent="-285750"/>
            <a:r>
              <a:rPr lang="en-US" dirty="0"/>
              <a:t>Unemployment</a:t>
            </a:r>
          </a:p>
          <a:p>
            <a:pPr marL="285750" indent="-285750"/>
            <a:r>
              <a:rPr lang="en-US" dirty="0"/>
              <a:t>Neglected children</a:t>
            </a:r>
          </a:p>
          <a:p>
            <a:pPr marL="285750" indent="-285750"/>
            <a:r>
              <a:rPr lang="en-US" dirty="0"/>
              <a:t>Sleep deprivation</a:t>
            </a:r>
          </a:p>
          <a:p>
            <a:pPr marL="285750" indent="-285750"/>
            <a:r>
              <a:rPr lang="en-US" dirty="0"/>
              <a:t>Losing control</a:t>
            </a:r>
          </a:p>
          <a:p>
            <a:pPr marL="285750" indent="-285750"/>
            <a:r>
              <a:rPr lang="en-US" dirty="0"/>
              <a:t>Craving and withdrawal</a:t>
            </a:r>
          </a:p>
        </p:txBody>
      </p:sp>
      <p:sp>
        <p:nvSpPr>
          <p:cNvPr id="5" name="TextBox 4"/>
          <p:cNvSpPr txBox="1"/>
          <p:nvPr/>
        </p:nvSpPr>
        <p:spPr>
          <a:xfrm>
            <a:off x="4457700" y="1600200"/>
            <a:ext cx="3530600" cy="6740307"/>
          </a:xfrm>
          <a:prstGeom prst="rect">
            <a:avLst/>
          </a:prstGeom>
          <a:noFill/>
        </p:spPr>
        <p:txBody>
          <a:bodyPr wrap="square" rtlCol="0">
            <a:spAutoFit/>
          </a:bodyPr>
          <a:lstStyle/>
          <a:p>
            <a:pPr marL="285750" indent="-285750">
              <a:buFont typeface="Arial"/>
              <a:buChar char="•"/>
            </a:pPr>
            <a:endParaRPr lang="en-US" sz="3200" dirty="0" smtClean="0"/>
          </a:p>
          <a:p>
            <a:pPr marL="285750" indent="-285750">
              <a:buFont typeface="Arial"/>
              <a:buChar char="•"/>
            </a:pPr>
            <a:endParaRPr lang="en-US" sz="3200" dirty="0"/>
          </a:p>
          <a:p>
            <a:pPr marL="285750" indent="-285750">
              <a:buFont typeface="Arial"/>
              <a:buChar char="•"/>
            </a:pPr>
            <a:r>
              <a:rPr lang="en-US" sz="3200" dirty="0" smtClean="0"/>
              <a:t>Social isolation</a:t>
            </a:r>
          </a:p>
          <a:p>
            <a:pPr marL="285750" indent="-285750">
              <a:buFont typeface="Arial"/>
              <a:buChar char="•"/>
            </a:pPr>
            <a:r>
              <a:rPr lang="en-US" sz="3200" dirty="0" smtClean="0"/>
              <a:t>Academic failure</a:t>
            </a:r>
          </a:p>
          <a:p>
            <a:pPr marL="285750" indent="-285750">
              <a:buFont typeface="Arial"/>
              <a:buChar char="•"/>
            </a:pPr>
            <a:r>
              <a:rPr lang="en-US" sz="3200" dirty="0" smtClean="0"/>
              <a:t>Financial problems</a:t>
            </a:r>
          </a:p>
          <a:p>
            <a:pPr marL="285750" indent="-285750">
              <a:buFont typeface="Arial"/>
              <a:buChar char="•"/>
            </a:pPr>
            <a:r>
              <a:rPr lang="en-US" sz="3200" dirty="0" smtClean="0"/>
              <a:t>Job loss</a:t>
            </a:r>
          </a:p>
          <a:p>
            <a:pPr marL="285750" indent="-285750">
              <a:buFont typeface="Arial"/>
              <a:buChar char="•"/>
            </a:pPr>
            <a:r>
              <a:rPr lang="en-US" sz="3200" dirty="0" smtClean="0"/>
              <a:t>Marital discord</a:t>
            </a:r>
          </a:p>
          <a:p>
            <a:pPr marL="285750" indent="-285750">
              <a:buFont typeface="Arial"/>
              <a:buChar char="•"/>
            </a:pPr>
            <a:r>
              <a:rPr lang="en-US" sz="3200" dirty="0" smtClean="0"/>
              <a:t>Aggression</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smtClean="0"/>
          </a:p>
          <a:p>
            <a:pPr marL="285750" indent="-285750">
              <a:buFont typeface="Arial"/>
              <a:buChar char="•"/>
            </a:pPr>
            <a:endParaRPr lang="en-US" dirty="0"/>
          </a:p>
        </p:txBody>
      </p:sp>
      <p:sp>
        <p:nvSpPr>
          <p:cNvPr id="6" name="TextBox 5"/>
          <p:cNvSpPr txBox="1"/>
          <p:nvPr/>
        </p:nvSpPr>
        <p:spPr>
          <a:xfrm>
            <a:off x="457200" y="1600200"/>
            <a:ext cx="8229600" cy="923330"/>
          </a:xfrm>
          <a:prstGeom prst="rect">
            <a:avLst/>
          </a:prstGeom>
          <a:noFill/>
        </p:spPr>
        <p:txBody>
          <a:bodyPr wrap="square" rtlCol="0">
            <a:spAutoFit/>
          </a:bodyPr>
          <a:lstStyle/>
          <a:p>
            <a:r>
              <a:rPr lang="en-US" sz="3600" dirty="0" smtClean="0"/>
              <a:t>Studies with adults show association with:</a:t>
            </a:r>
          </a:p>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1801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effectLst>
                  <a:outerShdw blurRad="25400" algn="tl" rotWithShape="0">
                    <a:srgbClr val="000000">
                      <a:alpha val="43000"/>
                    </a:srgbClr>
                  </a:outerShdw>
                </a:effectLst>
              </a:rPr>
              <a:t>Problematic Internet </a:t>
            </a:r>
            <a:r>
              <a:rPr lang="en-AU" sz="1800" b="1" spc="150" dirty="0" smtClean="0">
                <a:ln w="11430"/>
                <a:solidFill>
                  <a:schemeClr val="bg1">
                    <a:lumMod val="75000"/>
                  </a:schemeClr>
                </a:solidFill>
                <a:effectLst>
                  <a:outerShdw blurRad="25400" algn="tl" rotWithShape="0">
                    <a:srgbClr val="000000">
                      <a:alpha val="43000"/>
                    </a:srgbClr>
                  </a:outerShdw>
                </a:effectLst>
              </a:rPr>
              <a:t>Use</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Possible</a:t>
            </a:r>
            <a:r>
              <a:rPr lang="en-US" sz="3600" b="1" spc="150" dirty="0" smtClean="0">
                <a:ln w="11430"/>
                <a:solidFill>
                  <a:schemeClr val="bg1">
                    <a:lumMod val="75000"/>
                  </a:schemeClr>
                </a:solidFill>
                <a:effectLst>
                  <a:outerShdw blurRad="25400" algn="tl" rotWithShape="0">
                    <a:srgbClr val="000000">
                      <a:alpha val="43000"/>
                    </a:srgbClr>
                  </a:outerShdw>
                </a:effectLst>
              </a:rPr>
              <a:t> </a:t>
            </a:r>
            <a:r>
              <a:rPr lang="en-US" sz="3600" dirty="0" smtClean="0">
                <a:solidFill>
                  <a:schemeClr val="bg1"/>
                </a:solidFill>
              </a:rPr>
              <a:t>Negative Effects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a:xfrm>
            <a:off x="1092200" y="2260600"/>
            <a:ext cx="6527800" cy="4102100"/>
          </a:xfrm>
        </p:spPr>
        <p:txBody>
          <a:bodyPr vert="horz"/>
          <a:lstStyle/>
          <a:p>
            <a:pPr marL="0" indent="0">
              <a:buNone/>
            </a:pPr>
            <a:r>
              <a:rPr lang="en-US" dirty="0" smtClean="0">
                <a:hlinkClick r:id="rId3"/>
              </a:rPr>
              <a:t>https://www.youtube.com/watch?v=NdDmp_Ak1no&amp;feature=related</a:t>
            </a:r>
            <a:endParaRPr lang="en-US" dirty="0"/>
          </a:p>
        </p:txBody>
      </p:sp>
      <p:pic>
        <p:nvPicPr>
          <p:cNvPr id="7" name="Picture 6" descr="Screen Shot 2015-04-28 at 8.58.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200" y="3657600"/>
            <a:ext cx="3273044" cy="2406650"/>
          </a:xfrm>
          <a:prstGeom prst="rect">
            <a:avLst/>
          </a:prstGeom>
        </p:spPr>
      </p:pic>
      <p:pic>
        <p:nvPicPr>
          <p:cNvPr id="6" name="Picture 3"/>
          <p:cNvPicPr>
            <a:picLocks noChangeAspect="1" noChangeArrowheads="1"/>
          </p:cNvPicPr>
          <p:nvPr/>
        </p:nvPicPr>
        <p:blipFill>
          <a:blip r:embed="rId5"/>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1275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bg1">
                    <a:lumMod val="75000"/>
                  </a:schemeClr>
                </a:solidFill>
              </a:rPr>
              <a:t>P</a:t>
            </a:r>
            <a:r>
              <a:rPr lang="en-US" sz="1800" dirty="0" smtClean="0">
                <a:solidFill>
                  <a:schemeClr val="bg1">
                    <a:lumMod val="75000"/>
                  </a:schemeClr>
                </a:solidFill>
              </a:rPr>
              <a:t>roblematic Internet Use </a:t>
            </a:r>
            <a:r>
              <a:rPr lang="en-US" sz="1800" dirty="0" smtClean="0">
                <a:solidFill>
                  <a:srgbClr val="FFFFFF"/>
                </a:solidFill>
              </a:rPr>
              <a:t/>
            </a:r>
            <a:br>
              <a:rPr lang="en-US" sz="1800" dirty="0" smtClean="0">
                <a:solidFill>
                  <a:srgbClr val="FFFFFF"/>
                </a:solidFill>
              </a:rPr>
            </a:br>
            <a:r>
              <a:rPr lang="en-US" sz="3600" dirty="0" smtClean="0">
                <a:solidFill>
                  <a:srgbClr val="FFFFFF"/>
                </a:solidFill>
              </a:rPr>
              <a:t>Pathophysiology</a:t>
            </a:r>
            <a:endParaRPr lang="en-US" sz="3600" dirty="0">
              <a:solidFill>
                <a:srgbClr val="FFFFFF"/>
              </a:solidFill>
            </a:endParaRPr>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4" y="2028824"/>
            <a:ext cx="5907525" cy="425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972048" y="4152106"/>
            <a:ext cx="1783199" cy="21097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8" name="矩形 7"/>
          <p:cNvSpPr/>
          <p:nvPr/>
        </p:nvSpPr>
        <p:spPr>
          <a:xfrm>
            <a:off x="6419850" y="2028824"/>
            <a:ext cx="419100" cy="3905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649295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Problematic Internet Use</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Risk Factors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Psychiatric Comorbidity</a:t>
            </a:r>
          </a:p>
          <a:p>
            <a:pPr lvl="1"/>
            <a:r>
              <a:rPr lang="en-US" dirty="0" smtClean="0"/>
              <a:t>Attention deficit hyperactivity disorder</a:t>
            </a:r>
          </a:p>
          <a:p>
            <a:pPr lvl="1"/>
            <a:r>
              <a:rPr lang="en-US" dirty="0"/>
              <a:t>D</a:t>
            </a:r>
            <a:r>
              <a:rPr lang="en-US" dirty="0" smtClean="0"/>
              <a:t>epression</a:t>
            </a:r>
          </a:p>
          <a:p>
            <a:r>
              <a:rPr lang="en-US" dirty="0" smtClean="0"/>
              <a:t>Social support</a:t>
            </a:r>
          </a:p>
          <a:p>
            <a:pPr lvl="1"/>
            <a:r>
              <a:rPr lang="en-US" dirty="0" smtClean="0"/>
              <a:t>Socially isolated</a:t>
            </a:r>
          </a:p>
          <a:p>
            <a:r>
              <a:rPr lang="en-US" dirty="0" smtClean="0"/>
              <a:t>Low self esteem</a:t>
            </a:r>
          </a:p>
          <a:p>
            <a:r>
              <a:rPr lang="en-US" dirty="0" smtClean="0"/>
              <a:t>Poor quality family relationships</a:t>
            </a:r>
          </a:p>
          <a:p>
            <a:r>
              <a:rPr lang="en-US" dirty="0" smtClean="0"/>
              <a:t>Loneliness</a:t>
            </a:r>
          </a:p>
          <a:p>
            <a:pPr marL="0" indent="0">
              <a:buNone/>
            </a:pP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913025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Problematic Internet Use</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Effect on the Brain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fMRI similar to substance addiction</a:t>
            </a:r>
          </a:p>
          <a:p>
            <a:r>
              <a:rPr lang="en-US" dirty="0" smtClean="0"/>
              <a:t>Changes in orbitofrontal cortex and anterior cingulate cortex</a:t>
            </a:r>
          </a:p>
          <a:p>
            <a:r>
              <a:rPr lang="en-US" dirty="0" smtClean="0"/>
              <a:t>Poorer executive control and impulse control</a:t>
            </a:r>
          </a:p>
          <a:p>
            <a:pPr marL="0" indent="0">
              <a:buNone/>
            </a:pPr>
            <a:endParaRPr lang="en-US" dirty="0"/>
          </a:p>
        </p:txBody>
      </p:sp>
      <p:sp>
        <p:nvSpPr>
          <p:cNvPr id="3" name="TextBox 2">
            <a:hlinkClick r:id="rId3"/>
          </p:cNvPr>
          <p:cNvSpPr txBox="1"/>
          <p:nvPr/>
        </p:nvSpPr>
        <p:spPr>
          <a:xfrm>
            <a:off x="266700" y="5892800"/>
            <a:ext cx="7213600" cy="923330"/>
          </a:xfrm>
          <a:prstGeom prst="rect">
            <a:avLst/>
          </a:prstGeom>
          <a:noFill/>
        </p:spPr>
        <p:txBody>
          <a:bodyPr wrap="square" rtlCol="0">
            <a:spAutoFit/>
          </a:bodyPr>
          <a:lstStyle/>
          <a:p>
            <a:endParaRPr lang="en-US" dirty="0" smtClean="0"/>
          </a:p>
          <a:p>
            <a:endParaRPr lang="en-US" dirty="0"/>
          </a:p>
          <a:p>
            <a:endParaRPr lang="en-US" dirty="0"/>
          </a:p>
        </p:txBody>
      </p:sp>
      <p:sp>
        <p:nvSpPr>
          <p:cNvPr id="6" name="TextBox 5"/>
          <p:cNvSpPr txBox="1"/>
          <p:nvPr/>
        </p:nvSpPr>
        <p:spPr>
          <a:xfrm>
            <a:off x="368301" y="5422899"/>
            <a:ext cx="3492499" cy="523220"/>
          </a:xfrm>
          <a:prstGeom prst="rect">
            <a:avLst/>
          </a:prstGeom>
          <a:noFill/>
        </p:spPr>
        <p:txBody>
          <a:bodyPr wrap="square" rtlCol="0">
            <a:spAutoFit/>
          </a:bodyPr>
          <a:lstStyle/>
          <a:p>
            <a:r>
              <a:rPr lang="en-US" sz="1400" dirty="0" smtClean="0">
                <a:hlinkClick r:id="rId3"/>
              </a:rPr>
              <a:t>https://www.youtube.com/watch?v=VwNY_-FiwYU</a:t>
            </a:r>
            <a:endParaRPr lang="en-US" sz="1400" dirty="0" smtClean="0"/>
          </a:p>
        </p:txBody>
      </p:sp>
      <p:pic>
        <p:nvPicPr>
          <p:cNvPr id="7" name="Picture 6" descr="Screen Shot 2015-04-28 at 10.29.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911599"/>
            <a:ext cx="2565400" cy="1511300"/>
          </a:xfrm>
          <a:prstGeom prst="rect">
            <a:avLst/>
          </a:prstGeom>
        </p:spPr>
      </p:pic>
      <p:sp>
        <p:nvSpPr>
          <p:cNvPr id="9" name="TextBox 8"/>
          <p:cNvSpPr txBox="1"/>
          <p:nvPr/>
        </p:nvSpPr>
        <p:spPr>
          <a:xfrm>
            <a:off x="1990110" y="6126163"/>
            <a:ext cx="5775940" cy="276999"/>
          </a:xfrm>
          <a:prstGeom prst="rect">
            <a:avLst/>
          </a:prstGeom>
          <a:noFill/>
        </p:spPr>
        <p:txBody>
          <a:bodyPr wrap="none" rtlCol="0">
            <a:spAutoFit/>
          </a:bodyPr>
          <a:lstStyle/>
          <a:p>
            <a:r>
              <a:rPr lang="en-US" sz="1200" dirty="0" smtClean="0">
                <a:hlinkClick r:id="rId5"/>
              </a:rPr>
              <a:t>https://www.youtube.com/watch?v=26KPzJwt6wQ&amp;list=PL5F250D3E5D945F37&amp;index=1</a:t>
            </a:r>
            <a:endParaRPr lang="en-US" sz="1200" dirty="0"/>
          </a:p>
        </p:txBody>
      </p:sp>
      <p:pic>
        <p:nvPicPr>
          <p:cNvPr id="10" name="Picture 9" descr="Screen Shot 2015-04-28 at 10.41.5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1950" y="4462463"/>
            <a:ext cx="2197100" cy="1663700"/>
          </a:xfrm>
          <a:prstGeom prst="rect">
            <a:avLst/>
          </a:prstGeom>
        </p:spPr>
      </p:pic>
      <p:pic>
        <p:nvPicPr>
          <p:cNvPr id="11" name="Picture 3"/>
          <p:cNvPicPr>
            <a:picLocks noChangeAspect="1" noChangeArrowheads="1"/>
          </p:cNvPicPr>
          <p:nvPr/>
        </p:nvPicPr>
        <p:blipFill>
          <a:blip r:embed="rId7"/>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534689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r>
              <a:rPr lang="en-US" altLang="zh-TW" dirty="0" smtClean="0"/>
              <a:t>Currently no treatments supported by evidence</a:t>
            </a:r>
          </a:p>
          <a:p>
            <a:pPr lvl="1"/>
            <a:r>
              <a:rPr lang="en-US" altLang="zh-TW" dirty="0" smtClean="0"/>
              <a:t>Not an official diagnosis</a:t>
            </a:r>
          </a:p>
          <a:p>
            <a:r>
              <a:rPr lang="en-US" altLang="zh-TW" dirty="0" smtClean="0"/>
              <a:t>No pharmacologic nor psychotherapeutic intervention has received adequate testing</a:t>
            </a:r>
          </a:p>
          <a:p>
            <a:r>
              <a:rPr lang="en-US" altLang="zh-TW" dirty="0" smtClean="0"/>
              <a:t> Shortcomings of current treatment studies of PIU.</a:t>
            </a:r>
            <a:endParaRPr lang="zh-TW" altLang="en-US" dirty="0"/>
          </a:p>
        </p:txBody>
      </p:sp>
      <p:sp>
        <p:nvSpPr>
          <p:cNvPr id="6"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Problematic Internet Use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078606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Problematic Internet Use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9" y="1485900"/>
            <a:ext cx="73818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51108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600200"/>
            <a:ext cx="7823200" cy="4724400"/>
          </a:xfrm>
        </p:spPr>
        <p:txBody>
          <a:bodyPr>
            <a:normAutofit/>
          </a:bodyPr>
          <a:lstStyle/>
          <a:p>
            <a:r>
              <a:rPr lang="en-US" altLang="zh-TW" dirty="0" smtClean="0"/>
              <a:t>Family based intervention may work</a:t>
            </a:r>
          </a:p>
          <a:p>
            <a:r>
              <a:rPr lang="en-US" altLang="zh-TW" dirty="0" smtClean="0"/>
              <a:t>Tailored management</a:t>
            </a:r>
          </a:p>
          <a:p>
            <a:endParaRPr lang="en-US" altLang="zh-TW" dirty="0"/>
          </a:p>
          <a:p>
            <a:endParaRPr lang="en-US" altLang="zh-TW" dirty="0" smtClean="0"/>
          </a:p>
          <a:p>
            <a:pPr marL="0" indent="0">
              <a:buNone/>
            </a:pPr>
            <a:endParaRPr lang="en-US" altLang="zh-TW" dirty="0"/>
          </a:p>
          <a:p>
            <a:pPr marL="0" indent="0">
              <a:buNone/>
            </a:pPr>
            <a:endParaRPr lang="en-US" altLang="zh-TW" dirty="0"/>
          </a:p>
          <a:p>
            <a:pPr marL="0" indent="0">
              <a:buNone/>
            </a:pPr>
            <a:endParaRPr lang="en-US" altLang="zh-TW" sz="2200" dirty="0" smtClean="0">
              <a:hlinkClick r:id="rId3"/>
            </a:endParaRPr>
          </a:p>
          <a:p>
            <a:pPr marL="0" indent="0">
              <a:buNone/>
            </a:pPr>
            <a:endParaRPr lang="en-US" altLang="zh-TW" sz="2200" dirty="0">
              <a:hlinkClick r:id="rId3"/>
            </a:endParaRPr>
          </a:p>
          <a:p>
            <a:pPr marL="0" indent="0">
              <a:buNone/>
            </a:pPr>
            <a:r>
              <a:rPr lang="en-US" altLang="zh-TW" sz="2200" dirty="0" smtClean="0">
                <a:hlinkClick r:id="rId3"/>
              </a:rPr>
              <a:t>https://www.youtube.com/watch?v=VtMJ4NJvTwI</a:t>
            </a:r>
            <a:endParaRPr lang="zh-TW" altLang="en-US" sz="2200" dirty="0"/>
          </a:p>
        </p:txBody>
      </p:sp>
      <p:sp>
        <p:nvSpPr>
          <p:cNvPr id="6"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Problematic Internet Use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pic>
        <p:nvPicPr>
          <p:cNvPr id="4" name="Picture 3" descr="Screen Shot 2015-04-28 at 10.00.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500" y="3683000"/>
            <a:ext cx="2510348" cy="1829832"/>
          </a:xfrm>
          <a:prstGeom prst="rect">
            <a:avLst/>
          </a:prstGeom>
        </p:spPr>
      </p:pic>
      <p:pic>
        <p:nvPicPr>
          <p:cNvPr id="7" name="Picture 3"/>
          <p:cNvPicPr>
            <a:picLocks noChangeAspect="1" noChangeArrowheads="1"/>
          </p:cNvPicPr>
          <p:nvPr/>
        </p:nvPicPr>
        <p:blipFill>
          <a:blip r:embed="rId5"/>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511087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600200"/>
            <a:ext cx="7823200" cy="4724400"/>
          </a:xfrm>
        </p:spPr>
        <p:txBody>
          <a:bodyPr>
            <a:normAutofit/>
          </a:bodyPr>
          <a:lstStyle/>
          <a:p>
            <a:r>
              <a:rPr lang="en-US" sz="2400" dirty="0" smtClean="0"/>
              <a:t>Identify pattern of use with logbook </a:t>
            </a:r>
            <a:endParaRPr lang="en-US" sz="2400" dirty="0"/>
          </a:p>
          <a:p>
            <a:r>
              <a:rPr lang="en-US" sz="2400" dirty="0"/>
              <a:t>Set clear, specific goals </a:t>
            </a:r>
            <a:endParaRPr lang="en-US" sz="2400" dirty="0" smtClean="0"/>
          </a:p>
          <a:p>
            <a:r>
              <a:rPr lang="en-US" sz="2400" dirty="0" smtClean="0"/>
              <a:t>Limit </a:t>
            </a:r>
            <a:r>
              <a:rPr lang="en-US" sz="2400" dirty="0"/>
              <a:t>and shorten Internet usage </a:t>
            </a:r>
            <a:r>
              <a:rPr lang="en-US" sz="2400" dirty="0" smtClean="0"/>
              <a:t>time</a:t>
            </a:r>
          </a:p>
          <a:p>
            <a:pPr marL="400050"/>
            <a:r>
              <a:rPr lang="en-US" sz="2400" dirty="0" smtClean="0"/>
              <a:t>Negotiate one </a:t>
            </a:r>
            <a:r>
              <a:rPr lang="en-US" sz="2400" dirty="0"/>
              <a:t>computer free day </a:t>
            </a:r>
            <a:r>
              <a:rPr lang="en-US" sz="2400" dirty="0" smtClean="0"/>
              <a:t>per week </a:t>
            </a:r>
            <a:endParaRPr lang="en-US" sz="2400" dirty="0"/>
          </a:p>
          <a:p>
            <a:r>
              <a:rPr lang="en-US" sz="2400" dirty="0" smtClean="0"/>
              <a:t>Use reminder cards of negative </a:t>
            </a:r>
            <a:r>
              <a:rPr lang="en-US" sz="2400" dirty="0"/>
              <a:t>consequences of </a:t>
            </a:r>
            <a:r>
              <a:rPr lang="en-US" sz="2400" dirty="0" smtClean="0"/>
              <a:t>Internet </a:t>
            </a:r>
            <a:r>
              <a:rPr lang="en-US" sz="2400" dirty="0"/>
              <a:t>use </a:t>
            </a:r>
            <a:endParaRPr lang="en-US" sz="2400" dirty="0" smtClean="0"/>
          </a:p>
          <a:p>
            <a:r>
              <a:rPr lang="en-US" sz="2400" dirty="0"/>
              <a:t>M</a:t>
            </a:r>
            <a:r>
              <a:rPr lang="en-US" sz="2400" dirty="0" smtClean="0"/>
              <a:t>ake </a:t>
            </a:r>
            <a:r>
              <a:rPr lang="en-US" sz="2400" dirty="0"/>
              <a:t>a list of </a:t>
            </a:r>
            <a:r>
              <a:rPr lang="en-US" sz="2400" dirty="0" smtClean="0"/>
              <a:t>former hobbies </a:t>
            </a:r>
            <a:r>
              <a:rPr lang="en-US" sz="2400" dirty="0"/>
              <a:t>or interests </a:t>
            </a:r>
            <a:endParaRPr lang="en-US" sz="2400" dirty="0" smtClean="0"/>
          </a:p>
          <a:p>
            <a:r>
              <a:rPr lang="en-US" sz="2400" dirty="0" smtClean="0"/>
              <a:t>Increase </a:t>
            </a:r>
            <a:r>
              <a:rPr lang="en-US" sz="2400" dirty="0"/>
              <a:t>time </a:t>
            </a:r>
            <a:r>
              <a:rPr lang="en-US" sz="2400" dirty="0" smtClean="0"/>
              <a:t>spent </a:t>
            </a:r>
            <a:r>
              <a:rPr lang="en-US" sz="2400" dirty="0"/>
              <a:t>on sports, hobbies and other non- Internet activities </a:t>
            </a:r>
          </a:p>
          <a:p>
            <a:r>
              <a:rPr lang="en-US" sz="2400" dirty="0"/>
              <a:t>Join </a:t>
            </a:r>
            <a:r>
              <a:rPr lang="en-US" sz="2400" dirty="0" smtClean="0"/>
              <a:t> </a:t>
            </a:r>
            <a:r>
              <a:rPr lang="en-US" sz="2400" dirty="0"/>
              <a:t>PIU support </a:t>
            </a:r>
            <a:r>
              <a:rPr lang="en-US" sz="2400" dirty="0" smtClean="0"/>
              <a:t>group </a:t>
            </a:r>
            <a:endParaRPr lang="en-US" sz="2400" dirty="0"/>
          </a:p>
          <a:p>
            <a:endParaRPr lang="zh-TW" altLang="en-US" sz="2200" dirty="0"/>
          </a:p>
        </p:txBody>
      </p:sp>
      <p:sp>
        <p:nvSpPr>
          <p:cNvPr id="6"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Problematic Internet Use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Treatment: Behavioral Strategies for Clinicians and Self-Help Tips for Patients</a:t>
            </a:r>
            <a:endParaRPr lang="en-US" sz="2800" b="1"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15727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http://iacapap.org/iacapap-textbook-of-child-and-adolescent-mental-health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powerpoint 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Problematic Internet Use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Course and Outcome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sz="4000" dirty="0" smtClean="0"/>
              <a:t>High relapse rate</a:t>
            </a:r>
          </a:p>
          <a:p>
            <a:pPr lvl="1"/>
            <a:r>
              <a:rPr lang="en-US" sz="4000" dirty="0" smtClean="0"/>
              <a:t>Ready accessibility of Internet</a:t>
            </a:r>
          </a:p>
          <a:p>
            <a:pPr lvl="1"/>
            <a:r>
              <a:rPr lang="en-US" sz="4000" dirty="0" smtClean="0"/>
              <a:t>Low awareness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96289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Problematic Internet Use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Prevention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sz="3600" dirty="0" smtClean="0"/>
              <a:t>Increase awareness of PIU</a:t>
            </a:r>
          </a:p>
          <a:p>
            <a:r>
              <a:rPr lang="en-US" sz="3600" dirty="0" smtClean="0"/>
              <a:t>Parental supervision for internet use</a:t>
            </a:r>
          </a:p>
          <a:p>
            <a:r>
              <a:rPr lang="en-US" sz="3600" dirty="0" smtClean="0"/>
              <a:t>Set time limits </a:t>
            </a:r>
            <a:r>
              <a:rPr lang="en-US" sz="3600" dirty="0" err="1" smtClean="0"/>
              <a:t>tointernet</a:t>
            </a:r>
            <a:r>
              <a:rPr lang="en-US" sz="3600" dirty="0" smtClean="0"/>
              <a:t> use for children and adolescence under age of 18.</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604392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en-US" altLang="zh-TW" dirty="0" smtClean="0"/>
              <a:t>Websites offer help for problematic internet use</a:t>
            </a:r>
          </a:p>
          <a:p>
            <a:r>
              <a:rPr lang="en-US" altLang="zh-TW" dirty="0" smtClean="0">
                <a:hlinkClick r:id="rId2"/>
              </a:rPr>
              <a:t>www.netaddiction.com</a:t>
            </a:r>
            <a:endParaRPr lang="en-US" altLang="zh-TW" dirty="0" smtClean="0"/>
          </a:p>
          <a:p>
            <a:r>
              <a:rPr lang="en-US" altLang="zh-TW" dirty="0" smtClean="0">
                <a:hlinkClick r:id="rId3"/>
              </a:rPr>
              <a:t>http://www.netaddictionrecovery.com</a:t>
            </a:r>
            <a:endParaRPr lang="en-US" altLang="zh-TW" dirty="0" smtClean="0"/>
          </a:p>
        </p:txBody>
      </p:sp>
      <p:sp>
        <p:nvSpPr>
          <p:cNvPr id="5"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rgbClr val="BFBFBF"/>
                </a:solidFill>
                <a:effectLst>
                  <a:outerShdw blurRad="25400" algn="tl" rotWithShape="0">
                    <a:srgbClr val="000000">
                      <a:alpha val="43000"/>
                    </a:srgbClr>
                  </a:outerShdw>
                </a:effectLst>
              </a:rPr>
              <a:t>Problematic Internet Use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Further Information</a:t>
            </a:r>
            <a:endParaRPr lang="en-US" sz="36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04622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rgbClr val="BFBFBF"/>
                </a:solidFill>
                <a:effectLst>
                  <a:outerShdw blurRad="25400" algn="tl" rotWithShape="0">
                    <a:srgbClr val="000000">
                      <a:alpha val="43000"/>
                    </a:srgbClr>
                  </a:outerShdw>
                </a:effectLst>
              </a:rPr>
              <a:t>Problematic Internet Use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Thank You!</a:t>
            </a:r>
            <a:endParaRPr lang="en-US" sz="36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2"/>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773" y="2374900"/>
            <a:ext cx="6129867" cy="3213100"/>
          </a:xfrm>
          <a:prstGeom prst="rect">
            <a:avLst/>
          </a:prstGeom>
        </p:spPr>
      </p:pic>
    </p:spTree>
    <p:extLst>
      <p:ext uri="{BB962C8B-B14F-4D97-AF65-F5344CB8AC3E}">
        <p14:creationId xmlns:p14="http://schemas.microsoft.com/office/powerpoint/2010/main" val="655284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Problematic Internet Use</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Learning</a:t>
            </a:r>
            <a:r>
              <a:rPr lang="en-US" sz="3200" b="1" spc="150" dirty="0" smtClean="0">
                <a:ln w="11430"/>
                <a:solidFill>
                  <a:srgbClr val="F8F8F8"/>
                </a:solidFill>
                <a:effectLst>
                  <a:outerShdw blurRad="25400" algn="tl" rotWithShape="0">
                    <a:srgbClr val="000000">
                      <a:alpha val="43000"/>
                    </a:srgbClr>
                  </a:outerShdw>
                </a:effectLst>
              </a:rPr>
              <a:t> objectives: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4665662"/>
          </a:xfrm>
        </p:spPr>
        <p:txBody>
          <a:bodyPr>
            <a:normAutofit/>
          </a:bodyPr>
          <a:lstStyle/>
          <a:p>
            <a:r>
              <a:rPr lang="en-US" sz="2800" dirty="0" smtClean="0"/>
              <a:t>Definition/Diagnosis</a:t>
            </a:r>
          </a:p>
          <a:p>
            <a:r>
              <a:rPr lang="en-US" sz="2800" dirty="0" smtClean="0"/>
              <a:t>Epidemiology</a:t>
            </a:r>
          </a:p>
          <a:p>
            <a:r>
              <a:rPr lang="en-US" sz="2800" dirty="0" smtClean="0"/>
              <a:t>Pathophsyiology</a:t>
            </a:r>
          </a:p>
          <a:p>
            <a:r>
              <a:rPr lang="en-US" sz="2800" dirty="0" smtClean="0"/>
              <a:t>Treatment</a:t>
            </a:r>
          </a:p>
          <a:p>
            <a:r>
              <a:rPr lang="en-US" sz="2800" dirty="0" smtClean="0"/>
              <a:t>Course and Outcome</a:t>
            </a:r>
          </a:p>
          <a:p>
            <a:r>
              <a:rPr lang="en-US" sz="2800" dirty="0" smtClean="0"/>
              <a:t>Prevention</a:t>
            </a: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788" y="1755776"/>
            <a:ext cx="4299847" cy="331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830235" y="6439647"/>
            <a:ext cx="184666" cy="369332"/>
          </a:xfrm>
          <a:prstGeom prst="rect">
            <a:avLst/>
          </a:prstGeom>
          <a:noFill/>
        </p:spPr>
        <p:txBody>
          <a:bodyPr wrap="none" rtlCol="0">
            <a:spAutoFit/>
          </a:bodyPr>
          <a:lstStyle/>
          <a:p>
            <a:endParaRPr lang="en-US" dirty="0"/>
          </a:p>
        </p:txBody>
      </p:sp>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P</a:t>
            </a:r>
            <a:r>
              <a:rPr lang="en-AU" sz="1800" b="1" spc="150" dirty="0" smtClean="0">
                <a:ln w="11430"/>
                <a:solidFill>
                  <a:schemeClr val="bg1">
                    <a:lumMod val="75000"/>
                  </a:schemeClr>
                </a:solidFill>
                <a:effectLst>
                  <a:outerShdw blurRad="25400" algn="tl" rotWithShape="0">
                    <a:srgbClr val="000000">
                      <a:alpha val="43000"/>
                    </a:srgbClr>
                  </a:outerShdw>
                </a:effectLst>
              </a:rPr>
              <a:t>roblematic Internet Use</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The Basics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Definition</a:t>
            </a:r>
          </a:p>
          <a:p>
            <a:pPr lvl="1"/>
            <a:r>
              <a:rPr lang="en-US" dirty="0" smtClean="0"/>
              <a:t>Behavior/ Illness</a:t>
            </a:r>
          </a:p>
          <a:p>
            <a:r>
              <a:rPr lang="en-US" dirty="0" smtClean="0"/>
              <a:t>Diagnosis</a:t>
            </a:r>
          </a:p>
        </p:txBody>
      </p:sp>
      <p:pic>
        <p:nvPicPr>
          <p:cNvPr id="3" name="Picture 2" descr="Screen Shot 2015-04-28 at 9.00.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0" y="1866900"/>
            <a:ext cx="3083038" cy="2019300"/>
          </a:xfrm>
          <a:prstGeom prst="rect">
            <a:avLst/>
          </a:prstGeom>
        </p:spPr>
      </p:pic>
      <p:sp>
        <p:nvSpPr>
          <p:cNvPr id="6" name="TextBox 5"/>
          <p:cNvSpPr txBox="1"/>
          <p:nvPr/>
        </p:nvSpPr>
        <p:spPr>
          <a:xfrm>
            <a:off x="4876800" y="4089400"/>
            <a:ext cx="3241788" cy="1354217"/>
          </a:xfrm>
          <a:prstGeom prst="rect">
            <a:avLst/>
          </a:prstGeom>
          <a:noFill/>
        </p:spPr>
        <p:txBody>
          <a:bodyPr wrap="square" rtlCol="0">
            <a:spAutoFit/>
          </a:bodyPr>
          <a:lstStyle/>
          <a:p>
            <a:pPr algn="ctr"/>
            <a:r>
              <a:rPr lang="en-US" sz="1400" dirty="0" smtClean="0">
                <a:hlinkClick r:id="rId4"/>
              </a:rPr>
              <a:t>https://www.youtube.com/watch?v=pB5cSLdOr8U&amp;feature=related</a:t>
            </a:r>
            <a:r>
              <a:rPr lang="en-US" sz="1400" dirty="0" smtClean="0"/>
              <a:t> </a:t>
            </a:r>
          </a:p>
          <a:p>
            <a:pPr algn="ctr"/>
            <a:r>
              <a:rPr lang="en-US" dirty="0" smtClean="0"/>
              <a:t>World</a:t>
            </a:r>
            <a:r>
              <a:rPr lang="en-US" sz="1400" dirty="0" smtClean="0"/>
              <a:t> </a:t>
            </a:r>
            <a:r>
              <a:rPr lang="en-US" dirty="0" smtClean="0"/>
              <a:t>of </a:t>
            </a:r>
            <a:r>
              <a:rPr lang="en-US" dirty="0" err="1"/>
              <a:t>Warcraft</a:t>
            </a:r>
            <a:endParaRPr lang="en-US" dirty="0"/>
          </a:p>
          <a:p>
            <a:pPr algn="ctr"/>
            <a:r>
              <a:rPr lang="en-US" dirty="0"/>
              <a:t>Dangerous addiction or cultural phenomenon? </a:t>
            </a:r>
          </a:p>
        </p:txBody>
      </p:sp>
      <p:pic>
        <p:nvPicPr>
          <p:cNvPr id="7" name="Picture 3"/>
          <p:cNvPicPr>
            <a:picLocks noChangeAspect="1" noChangeArrowheads="1"/>
          </p:cNvPicPr>
          <p:nvPr/>
        </p:nvPicPr>
        <p:blipFill>
          <a:blip r:embed="rId5"/>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900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762000" y="1600200"/>
            <a:ext cx="7924800" cy="4597400"/>
          </a:xfrm>
        </p:spPr>
        <p:txBody>
          <a:bodyPr>
            <a:noAutofit/>
          </a:bodyPr>
          <a:lstStyle/>
          <a:p>
            <a:r>
              <a:rPr lang="en-US" altLang="zh-TW" dirty="0" smtClean="0"/>
              <a:t>Maladaptive preoccupation with internet use, experienced as irresistible, for periods of time longer than intended</a:t>
            </a:r>
          </a:p>
          <a:p>
            <a:r>
              <a:rPr lang="en-US" altLang="zh-TW" dirty="0" smtClean="0"/>
              <a:t>Significant distress or impairment resulting from internet </a:t>
            </a:r>
            <a:r>
              <a:rPr lang="en-US" altLang="zh-TW" dirty="0"/>
              <a:t>u</a:t>
            </a:r>
            <a:r>
              <a:rPr lang="en-US" altLang="zh-TW" dirty="0" smtClean="0"/>
              <a:t>se</a:t>
            </a:r>
          </a:p>
          <a:p>
            <a:r>
              <a:rPr lang="en-US" altLang="zh-TW" dirty="0" smtClean="0"/>
              <a:t>Absence of other psychiatric pathology that might explain the excessive Internet use.</a:t>
            </a:r>
            <a:endParaRPr lang="zh-TW" altLang="en-US" dirty="0"/>
          </a:p>
        </p:txBody>
      </p:sp>
      <p:sp>
        <p:nvSpPr>
          <p:cNvPr id="9" name="Title 3"/>
          <p:cNvSpPr txBox="1">
            <a:spLocks/>
          </p:cNvSpPr>
          <p:nvPr/>
        </p:nvSpPr>
        <p:spPr>
          <a:xfrm>
            <a:off x="762000" y="436563"/>
            <a:ext cx="8229600" cy="1143000"/>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smtClean="0">
                <a:ln w="11430"/>
                <a:solidFill>
                  <a:schemeClr val="bg1">
                    <a:lumMod val="75000"/>
                  </a:schemeClr>
                </a:solidFill>
                <a:effectLst>
                  <a:outerShdw blurRad="25400" algn="tl" rotWithShape="0">
                    <a:srgbClr val="000000">
                      <a:alpha val="43000"/>
                    </a:srgbClr>
                  </a:outerShdw>
                </a:effectLst>
              </a:rPr>
              <a:t>Problematic Internet Use</a:t>
            </a:r>
            <a:r>
              <a:rPr lang="en-US" sz="3600" b="1" spc="150" dirty="0" smtClean="0">
                <a:ln w="11430"/>
                <a:solidFill>
                  <a:srgbClr val="FFFF00"/>
                </a:solidFill>
                <a:effectLst>
                  <a:outerShdw blurRad="25400" algn="tl" rotWithShape="0">
                    <a:srgbClr val="000000">
                      <a:alpha val="43000"/>
                    </a:srgbClr>
                  </a:outerShdw>
                </a:effectLst>
              </a:rPr>
              <a:t/>
            </a:r>
            <a:br>
              <a:rPr lang="en-US" sz="36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Definition</a:t>
            </a:r>
            <a:endParaRPr lang="en-US" sz="3600" b="1"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2"/>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154574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10" y="1957388"/>
            <a:ext cx="7685580"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a:spLocks noGrp="1"/>
          </p:cNvSpPr>
          <p:nvPr>
            <p:ph type="title"/>
          </p:nvPr>
        </p:nvSpPr>
        <p:spPr>
          <a:xfrm>
            <a:off x="333375" y="388938"/>
            <a:ext cx="8229600"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P</a:t>
            </a:r>
            <a:r>
              <a:rPr lang="en-AU" sz="1800" b="1" spc="150" dirty="0" smtClean="0">
                <a:ln w="11430"/>
                <a:solidFill>
                  <a:schemeClr val="bg1">
                    <a:lumMod val="75000"/>
                  </a:schemeClr>
                </a:solidFill>
                <a:effectLst>
                  <a:outerShdw blurRad="25400" algn="tl" rotWithShape="0">
                    <a:srgbClr val="000000">
                      <a:alpha val="43000"/>
                    </a:srgbClr>
                  </a:outerShdw>
                </a:effectLst>
              </a:rPr>
              <a:t>roblematic Internet Use</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Diagnosis</a:t>
            </a:r>
            <a:endParaRPr lang="en-US" sz="3600" b="1"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320439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333375" y="388938"/>
            <a:ext cx="8229600"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P</a:t>
            </a:r>
            <a:r>
              <a:rPr lang="en-AU" sz="1800" b="1" spc="150" dirty="0" smtClean="0">
                <a:ln w="11430"/>
                <a:solidFill>
                  <a:schemeClr val="bg1">
                    <a:lumMod val="75000"/>
                  </a:schemeClr>
                </a:solidFill>
                <a:effectLst>
                  <a:outerShdw blurRad="25400" algn="tl" rotWithShape="0">
                    <a:srgbClr val="000000">
                      <a:alpha val="43000"/>
                    </a:srgbClr>
                  </a:outerShdw>
                </a:effectLst>
              </a:rPr>
              <a:t>roblematic Internet Use</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Measures</a:t>
            </a:r>
            <a:endParaRPr lang="en-US" sz="3600" b="1" spc="150" dirty="0">
              <a:ln w="11430"/>
              <a:solidFill>
                <a:srgbClr val="F8F8F8"/>
              </a:solidFill>
              <a:effectLst>
                <a:outerShdw blurRad="25400" algn="tl" rotWithShape="0">
                  <a:srgbClr val="000000">
                    <a:alpha val="43000"/>
                  </a:srgbClr>
                </a:outerShdw>
              </a:effectLst>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874837"/>
            <a:ext cx="8392200"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4069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effectLst>
                  <a:outerShdw blurRad="25400" algn="tl" rotWithShape="0">
                    <a:srgbClr val="000000">
                      <a:alpha val="43000"/>
                    </a:srgbClr>
                  </a:outerShdw>
                </a:effectLst>
              </a:rPr>
              <a:t>Problematic Internet Use</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Epidemiology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lstStyle/>
          <a:p>
            <a:r>
              <a:rPr lang="en-US" dirty="0" smtClean="0"/>
              <a:t>Prevalence rate: 1</a:t>
            </a:r>
            <a:r>
              <a:rPr lang="en-US" dirty="0"/>
              <a:t>%-18% of </a:t>
            </a:r>
            <a:r>
              <a:rPr lang="en-US" dirty="0" smtClean="0"/>
              <a:t>adolescents</a:t>
            </a:r>
          </a:p>
          <a:p>
            <a:pPr lvl="1"/>
            <a:r>
              <a:rPr lang="en-US" dirty="0" smtClean="0"/>
              <a:t>Western societies: 2-12%</a:t>
            </a:r>
          </a:p>
          <a:p>
            <a:pPr lvl="1"/>
            <a:r>
              <a:rPr lang="en-US" dirty="0" smtClean="0"/>
              <a:t>Eastern societies: 2-18%</a:t>
            </a:r>
            <a:endParaRPr lang="en-US" dirty="0"/>
          </a:p>
          <a:p>
            <a:r>
              <a:rPr lang="en-US" dirty="0" smtClean="0"/>
              <a:t>Gender</a:t>
            </a:r>
          </a:p>
          <a:p>
            <a:pPr lvl="1"/>
            <a:r>
              <a:rPr lang="en-US" dirty="0" smtClean="0"/>
              <a:t>Boys tend to have higher rate for PIU</a:t>
            </a:r>
          </a:p>
          <a:p>
            <a:pPr lvl="1"/>
            <a:endParaRPr lang="en-US"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7473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effectLst>
                  <a:outerShdw blurRad="25400" algn="tl" rotWithShape="0">
                    <a:srgbClr val="000000">
                      <a:alpha val="43000"/>
                    </a:srgbClr>
                  </a:outerShdw>
                </a:effectLst>
              </a:rPr>
              <a:t>Problematic Internet </a:t>
            </a:r>
            <a:r>
              <a:rPr lang="en-AU" sz="1800" b="1" spc="150" dirty="0" smtClean="0">
                <a:ln w="11430"/>
                <a:solidFill>
                  <a:schemeClr val="bg1">
                    <a:lumMod val="75000"/>
                  </a:schemeClr>
                </a:solidFill>
                <a:effectLst>
                  <a:outerShdw blurRad="25400" algn="tl" rotWithShape="0">
                    <a:srgbClr val="000000">
                      <a:alpha val="43000"/>
                    </a:srgbClr>
                  </a:outerShdw>
                </a:effectLst>
              </a:rPr>
              <a:t>Use</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Negative Consequences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a:xfrm>
            <a:off x="457200" y="1447800"/>
            <a:ext cx="3746500" cy="4914900"/>
          </a:xfrm>
        </p:spPr>
        <p:txBody>
          <a:bodyPr vert="horz">
            <a:normAutofit/>
          </a:bodyPr>
          <a:lstStyle/>
          <a:p>
            <a:r>
              <a:rPr lang="en-US" dirty="0"/>
              <a:t>Impaired academic performance </a:t>
            </a:r>
          </a:p>
          <a:p>
            <a:r>
              <a:rPr lang="en-US" dirty="0"/>
              <a:t>Impaired social interaction/family </a:t>
            </a:r>
            <a:r>
              <a:rPr lang="en-US" dirty="0" smtClean="0"/>
              <a:t>relations </a:t>
            </a:r>
            <a:endParaRPr lang="en-US" dirty="0"/>
          </a:p>
          <a:p>
            <a:r>
              <a:rPr lang="en-US" dirty="0"/>
              <a:t>Decreased self</a:t>
            </a:r>
            <a:r>
              <a:rPr lang="en-US" dirty="0" smtClean="0"/>
              <a:t>-</a:t>
            </a:r>
            <a:r>
              <a:rPr lang="en-US" dirty="0"/>
              <a:t>perceived acceptance </a:t>
            </a:r>
            <a:r>
              <a:rPr lang="en-US" dirty="0" smtClean="0"/>
              <a:t>by peers</a:t>
            </a:r>
            <a:endParaRPr lang="en-US" dirty="0"/>
          </a:p>
        </p:txBody>
      </p:sp>
      <p:sp>
        <p:nvSpPr>
          <p:cNvPr id="5" name="TextBox 4"/>
          <p:cNvSpPr txBox="1"/>
          <p:nvPr/>
        </p:nvSpPr>
        <p:spPr>
          <a:xfrm>
            <a:off x="4457700" y="1600200"/>
            <a:ext cx="4229100" cy="4278095"/>
          </a:xfrm>
          <a:prstGeom prst="rect">
            <a:avLst/>
          </a:prstGeom>
          <a:noFill/>
        </p:spPr>
        <p:txBody>
          <a:bodyPr wrap="square" rtlCol="0">
            <a:spAutoFit/>
          </a:bodyPr>
          <a:lstStyle/>
          <a:p>
            <a:pPr marL="285750" indent="-285750">
              <a:buFont typeface="Arial"/>
              <a:buChar char="•"/>
            </a:pPr>
            <a:r>
              <a:rPr lang="en-US" sz="3200" dirty="0" smtClean="0"/>
              <a:t>Increased </a:t>
            </a:r>
            <a:r>
              <a:rPr lang="en-US" sz="3200" dirty="0"/>
              <a:t>drinking in </a:t>
            </a:r>
            <a:r>
              <a:rPr lang="en-US" sz="3200" dirty="0" smtClean="0"/>
              <a:t>males </a:t>
            </a:r>
            <a:endParaRPr lang="en-US" sz="3200" dirty="0"/>
          </a:p>
          <a:p>
            <a:pPr marL="285750" indent="-285750">
              <a:buFont typeface="Arial"/>
              <a:buChar char="•"/>
            </a:pPr>
            <a:r>
              <a:rPr lang="en-US" sz="3200" dirty="0"/>
              <a:t>Lower self-worth in </a:t>
            </a:r>
            <a:r>
              <a:rPr lang="en-US" sz="3200" dirty="0" smtClean="0"/>
              <a:t>females </a:t>
            </a:r>
            <a:endParaRPr lang="en-US" sz="3200" dirty="0"/>
          </a:p>
          <a:p>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smtClean="0"/>
          </a:p>
          <a:p>
            <a:pPr marL="285750" indent="-285750">
              <a:buFont typeface="Arial"/>
              <a:buChar char="•"/>
            </a:pP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46306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3367</TotalTime>
  <Words>2405</Words>
  <Application>Microsoft Office PowerPoint</Application>
  <PresentationFormat>On-screen Show (4:3)</PresentationFormat>
  <Paragraphs>220</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Problematic Internet Use Learning objectives:  </vt:lpstr>
      <vt:lpstr>Problematic Internet Use The Basics</vt:lpstr>
      <vt:lpstr>PowerPoint Presentation</vt:lpstr>
      <vt:lpstr>Problematic Internet Use Diagnosis</vt:lpstr>
      <vt:lpstr>Problematic Internet Use Measures</vt:lpstr>
      <vt:lpstr>Problematic Internet Use Epidemiology</vt:lpstr>
      <vt:lpstr>Problematic Internet Use Negative Consequences</vt:lpstr>
      <vt:lpstr>Problematic Internet Use Associated Psychiatric Symptoms and Comorbidity</vt:lpstr>
      <vt:lpstr>Problematic Internet Use Negative Consequences</vt:lpstr>
      <vt:lpstr>Problematic Internet Use Possible Negative Effects</vt:lpstr>
      <vt:lpstr>PowerPoint Presentation</vt:lpstr>
      <vt:lpstr>Problematic Internet Use Risk Factors</vt:lpstr>
      <vt:lpstr>Problematic Internet Use Effect on the Brain</vt:lpstr>
      <vt:lpstr>Problematic Internet Use  Treatment</vt:lpstr>
      <vt:lpstr>Problematic Internet Use  Treatment</vt:lpstr>
      <vt:lpstr>Problematic Internet Use  Treatment</vt:lpstr>
      <vt:lpstr>Problematic Internet Use  Treatment: Behavioral Strategies for Clinicians and Self-Help Tips for Patients</vt:lpstr>
      <vt:lpstr>Problematic Internet Use  Course and Outcome</vt:lpstr>
      <vt:lpstr>Problematic Internet Use  Prevention</vt:lpstr>
      <vt:lpstr>Problematic Internet Use  Further Information</vt:lpstr>
      <vt:lpstr>Problematic Internet Use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120</cp:revision>
  <dcterms:created xsi:type="dcterms:W3CDTF">2015-01-02T01:03:21Z</dcterms:created>
  <dcterms:modified xsi:type="dcterms:W3CDTF">2015-05-05T08:19:53Z</dcterms:modified>
</cp:coreProperties>
</file>